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6"/>
  </p:notesMasterIdLst>
  <p:handoutMasterIdLst>
    <p:handoutMasterId r:id="rId17"/>
  </p:handoutMasterIdLst>
  <p:sldIdLst>
    <p:sldId id="267" r:id="rId2"/>
    <p:sldId id="275" r:id="rId3"/>
    <p:sldId id="266" r:id="rId4"/>
    <p:sldId id="268" r:id="rId5"/>
    <p:sldId id="269" r:id="rId6"/>
    <p:sldId id="270" r:id="rId7"/>
    <p:sldId id="276" r:id="rId8"/>
    <p:sldId id="271" r:id="rId9"/>
    <p:sldId id="272" r:id="rId10"/>
    <p:sldId id="273" r:id="rId11"/>
    <p:sldId id="274" r:id="rId12"/>
    <p:sldId id="265" r:id="rId13"/>
    <p:sldId id="277" r:id="rId14"/>
    <p:sldId id="278" r:id="rId15"/>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681" autoAdjust="0"/>
  </p:normalViewPr>
  <p:slideViewPr>
    <p:cSldViewPr>
      <p:cViewPr varScale="1">
        <p:scale>
          <a:sx n="106" d="100"/>
          <a:sy n="106" d="100"/>
        </p:scale>
        <p:origin x="11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384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E:\MOP%202015-2016%20OP%20ravnanje%20z%20odpadki\komunalni%20odpadki%202016%20-%20ra&#269;%20model\ModelOP-2015_KO_27sep2016_DRAFT.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MOP%202015-2016%20OP%20ravnanje%20z%20odpadki\komunalni%20odpadki%202016%20-%20ra&#269;%20model\ModelOP-2015_KO_27sep2016_DRAFT.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MOP%202015-2016%20OP%20ravnanje%20z%20odpadki\komunalni%20odpadki%202016%20-%20ra&#269;%20model\ModelOP-2015_KO_27sep2016_DRAFT.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sl-SI" sz="1100" dirty="0"/>
              <a:t>količina in sestava</a:t>
            </a:r>
            <a:r>
              <a:rPr lang="sl-SI" sz="1100" baseline="0" dirty="0"/>
              <a:t> mešanih komunalnih </a:t>
            </a:r>
            <a:r>
              <a:rPr lang="sl-SI" sz="1100" baseline="0" dirty="0" smtClean="0"/>
              <a:t>odpadkov – Scenarij II </a:t>
            </a:r>
            <a:r>
              <a:rPr lang="sl-SI" sz="1100" baseline="0" dirty="0"/>
              <a:t>(t/leto)</a:t>
            </a:r>
            <a:endParaRPr lang="sl-SI" sz="1100" dirty="0"/>
          </a:p>
        </c:rich>
      </c:tx>
      <c:layout>
        <c:manualLayout>
          <c:xMode val="edge"/>
          <c:yMode val="edge"/>
          <c:x val="0.1542082239720125"/>
          <c:y val="2.758618161556621E-2"/>
        </c:manualLayout>
      </c:layout>
      <c:overlay val="0"/>
    </c:title>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0.13333338626357116"/>
          <c:y val="0.20670482687932953"/>
          <c:w val="0.68455311728004209"/>
          <c:h val="0.6396676399373552"/>
        </c:manualLayout>
      </c:layout>
      <c:bar3DChart>
        <c:barDir val="col"/>
        <c:grouping val="stacked"/>
        <c:varyColors val="0"/>
        <c:ser>
          <c:idx val="0"/>
          <c:order val="0"/>
          <c:tx>
            <c:v>papir</c:v>
          </c:tx>
          <c:invertIfNegative val="0"/>
          <c:cat>
            <c:numRef>
              <c:f>'Scenarij-II'!$CY$78:$DJ$78</c:f>
              <c:numCache>
                <c:formatCode>General</c:formatCode>
                <c:ptCount val="12"/>
                <c:pt idx="0">
                  <c:v>2015</c:v>
                </c:pt>
                <c:pt idx="1">
                  <c:v>2017</c:v>
                </c:pt>
                <c:pt idx="2">
                  <c:v>2019</c:v>
                </c:pt>
                <c:pt idx="3">
                  <c:v>2021</c:v>
                </c:pt>
                <c:pt idx="4">
                  <c:v>2023</c:v>
                </c:pt>
                <c:pt idx="5">
                  <c:v>2025</c:v>
                </c:pt>
                <c:pt idx="6">
                  <c:v>2027</c:v>
                </c:pt>
                <c:pt idx="7">
                  <c:v>2029</c:v>
                </c:pt>
                <c:pt idx="8">
                  <c:v>2031</c:v>
                </c:pt>
                <c:pt idx="9">
                  <c:v>2033</c:v>
                </c:pt>
                <c:pt idx="10">
                  <c:v>2035</c:v>
                </c:pt>
                <c:pt idx="11">
                  <c:v>2037</c:v>
                </c:pt>
              </c:numCache>
            </c:numRef>
          </c:cat>
          <c:val>
            <c:numRef>
              <c:f>'Scenarij-II'!$CY$79:$DJ$79</c:f>
              <c:numCache>
                <c:formatCode>#,##0</c:formatCode>
                <c:ptCount val="12"/>
                <c:pt idx="0">
                  <c:v>41253.213451678603</c:v>
                </c:pt>
                <c:pt idx="1">
                  <c:v>35589.920681787116</c:v>
                </c:pt>
                <c:pt idx="2">
                  <c:v>29183.553116967152</c:v>
                </c:pt>
                <c:pt idx="3">
                  <c:v>22791.00875255694</c:v>
                </c:pt>
                <c:pt idx="4">
                  <c:v>22927.959924151044</c:v>
                </c:pt>
                <c:pt idx="5">
                  <c:v>23065.734035335263</c:v>
                </c:pt>
                <c:pt idx="6">
                  <c:v>23204.33603115358</c:v>
                </c:pt>
                <c:pt idx="7">
                  <c:v>23343.770886364771</c:v>
                </c:pt>
                <c:pt idx="8">
                  <c:v>23484.043605620929</c:v>
                </c:pt>
                <c:pt idx="9">
                  <c:v>23625.159223647104</c:v>
                </c:pt>
                <c:pt idx="10">
                  <c:v>23767.122805421997</c:v>
                </c:pt>
                <c:pt idx="11">
                  <c:v>23909.939446359771</c:v>
                </c:pt>
              </c:numCache>
            </c:numRef>
          </c:val>
        </c:ser>
        <c:ser>
          <c:idx val="1"/>
          <c:order val="1"/>
          <c:tx>
            <c:v>bio</c:v>
          </c:tx>
          <c:invertIfNegative val="0"/>
          <c:cat>
            <c:numRef>
              <c:f>'Scenarij-II'!$CY$78:$DJ$78</c:f>
              <c:numCache>
                <c:formatCode>General</c:formatCode>
                <c:ptCount val="12"/>
                <c:pt idx="0">
                  <c:v>2015</c:v>
                </c:pt>
                <c:pt idx="1">
                  <c:v>2017</c:v>
                </c:pt>
                <c:pt idx="2">
                  <c:v>2019</c:v>
                </c:pt>
                <c:pt idx="3">
                  <c:v>2021</c:v>
                </c:pt>
                <c:pt idx="4">
                  <c:v>2023</c:v>
                </c:pt>
                <c:pt idx="5">
                  <c:v>2025</c:v>
                </c:pt>
                <c:pt idx="6">
                  <c:v>2027</c:v>
                </c:pt>
                <c:pt idx="7">
                  <c:v>2029</c:v>
                </c:pt>
                <c:pt idx="8">
                  <c:v>2031</c:v>
                </c:pt>
                <c:pt idx="9">
                  <c:v>2033</c:v>
                </c:pt>
                <c:pt idx="10">
                  <c:v>2035</c:v>
                </c:pt>
                <c:pt idx="11">
                  <c:v>2037</c:v>
                </c:pt>
              </c:numCache>
            </c:numRef>
          </c:cat>
          <c:val>
            <c:numRef>
              <c:f>'Scenarij-II'!$CY$80:$DJ$80</c:f>
              <c:numCache>
                <c:formatCode>#,##0</c:formatCode>
                <c:ptCount val="12"/>
                <c:pt idx="0">
                  <c:v>51520.031337011053</c:v>
                </c:pt>
                <c:pt idx="1">
                  <c:v>41830.903627547625</c:v>
                </c:pt>
                <c:pt idx="2">
                  <c:v>30976.355089146695</c:v>
                </c:pt>
                <c:pt idx="3">
                  <c:v>17486.209735118831</c:v>
                </c:pt>
                <c:pt idx="4">
                  <c:v>3917.990748375074</c:v>
                </c:pt>
                <c:pt idx="5">
                  <c:v>3941.5339547820604</c:v>
                </c:pt>
                <c:pt idx="6">
                  <c:v>3965.2186323162969</c:v>
                </c:pt>
                <c:pt idx="7">
                  <c:v>3989.0456310779282</c:v>
                </c:pt>
                <c:pt idx="8">
                  <c:v>4013.0158062750597</c:v>
                </c:pt>
                <c:pt idx="9">
                  <c:v>4037.1300182549767</c:v>
                </c:pt>
                <c:pt idx="10">
                  <c:v>4061.3891325346467</c:v>
                </c:pt>
                <c:pt idx="11">
                  <c:v>4085.7940198320375</c:v>
                </c:pt>
              </c:numCache>
            </c:numRef>
          </c:val>
        </c:ser>
        <c:ser>
          <c:idx val="2"/>
          <c:order val="2"/>
          <c:tx>
            <c:v>plastika</c:v>
          </c:tx>
          <c:invertIfNegative val="0"/>
          <c:cat>
            <c:numRef>
              <c:f>'Scenarij-II'!$CY$78:$DJ$78</c:f>
              <c:numCache>
                <c:formatCode>General</c:formatCode>
                <c:ptCount val="12"/>
                <c:pt idx="0">
                  <c:v>2015</c:v>
                </c:pt>
                <c:pt idx="1">
                  <c:v>2017</c:v>
                </c:pt>
                <c:pt idx="2">
                  <c:v>2019</c:v>
                </c:pt>
                <c:pt idx="3">
                  <c:v>2021</c:v>
                </c:pt>
                <c:pt idx="4">
                  <c:v>2023</c:v>
                </c:pt>
                <c:pt idx="5">
                  <c:v>2025</c:v>
                </c:pt>
                <c:pt idx="6">
                  <c:v>2027</c:v>
                </c:pt>
                <c:pt idx="7">
                  <c:v>2029</c:v>
                </c:pt>
                <c:pt idx="8">
                  <c:v>2031</c:v>
                </c:pt>
                <c:pt idx="9">
                  <c:v>2033</c:v>
                </c:pt>
                <c:pt idx="10">
                  <c:v>2035</c:v>
                </c:pt>
                <c:pt idx="11">
                  <c:v>2037</c:v>
                </c:pt>
              </c:numCache>
            </c:numRef>
          </c:cat>
          <c:val>
            <c:numRef>
              <c:f>'Scenarij-II'!$CY$81:$DJ$81</c:f>
              <c:numCache>
                <c:formatCode>#,##0</c:formatCode>
                <c:ptCount val="12"/>
                <c:pt idx="0">
                  <c:v>69445.791802218606</c:v>
                </c:pt>
                <c:pt idx="1">
                  <c:v>67254.995348750686</c:v>
                </c:pt>
                <c:pt idx="2">
                  <c:v>63256.455239713127</c:v>
                </c:pt>
                <c:pt idx="3">
                  <c:v>56371.020987197342</c:v>
                </c:pt>
                <c:pt idx="4">
                  <c:v>44556.034235426552</c:v>
                </c:pt>
                <c:pt idx="5">
                  <c:v>26261.739483054145</c:v>
                </c:pt>
                <c:pt idx="6">
                  <c:v>26419.546275607812</c:v>
                </c:pt>
                <c:pt idx="7">
                  <c:v>26578.301329177935</c:v>
                </c:pt>
                <c:pt idx="8">
                  <c:v>26738.010341864952</c:v>
                </c:pt>
                <c:pt idx="9">
                  <c:v>26898.679046009223</c:v>
                </c:pt>
                <c:pt idx="10">
                  <c:v>27060.313208396678</c:v>
                </c:pt>
                <c:pt idx="11">
                  <c:v>27222.918630465931</c:v>
                </c:pt>
              </c:numCache>
            </c:numRef>
          </c:val>
        </c:ser>
        <c:ser>
          <c:idx val="3"/>
          <c:order val="3"/>
          <c:tx>
            <c:v>steklo</c:v>
          </c:tx>
          <c:invertIfNegative val="0"/>
          <c:cat>
            <c:numRef>
              <c:f>'Scenarij-II'!$CY$78:$DJ$78</c:f>
              <c:numCache>
                <c:formatCode>General</c:formatCode>
                <c:ptCount val="12"/>
                <c:pt idx="0">
                  <c:v>2015</c:v>
                </c:pt>
                <c:pt idx="1">
                  <c:v>2017</c:v>
                </c:pt>
                <c:pt idx="2">
                  <c:v>2019</c:v>
                </c:pt>
                <c:pt idx="3">
                  <c:v>2021</c:v>
                </c:pt>
                <c:pt idx="4">
                  <c:v>2023</c:v>
                </c:pt>
                <c:pt idx="5">
                  <c:v>2025</c:v>
                </c:pt>
                <c:pt idx="6">
                  <c:v>2027</c:v>
                </c:pt>
                <c:pt idx="7">
                  <c:v>2029</c:v>
                </c:pt>
                <c:pt idx="8">
                  <c:v>2031</c:v>
                </c:pt>
                <c:pt idx="9">
                  <c:v>2033</c:v>
                </c:pt>
                <c:pt idx="10">
                  <c:v>2035</c:v>
                </c:pt>
                <c:pt idx="11">
                  <c:v>2037</c:v>
                </c:pt>
              </c:numCache>
            </c:numRef>
          </c:cat>
          <c:val>
            <c:numRef>
              <c:f>'Scenarij-II'!$CY$82:$DJ$82</c:f>
              <c:numCache>
                <c:formatCode>#,##0</c:formatCode>
                <c:ptCount val="12"/>
                <c:pt idx="0">
                  <c:v>16926.927596715359</c:v>
                </c:pt>
                <c:pt idx="1">
                  <c:v>14551.860505820601</c:v>
                </c:pt>
                <c:pt idx="2">
                  <c:v>12199.227696711321</c:v>
                </c:pt>
                <c:pt idx="3">
                  <c:v>12260.297030561051</c:v>
                </c:pt>
                <c:pt idx="4">
                  <c:v>12333.96915541769</c:v>
                </c:pt>
                <c:pt idx="5">
                  <c:v>12408.083976072594</c:v>
                </c:pt>
                <c:pt idx="6">
                  <c:v>12482.644152684814</c:v>
                </c:pt>
                <c:pt idx="7">
                  <c:v>12557.652361398294</c:v>
                </c:pt>
                <c:pt idx="8">
                  <c:v>12633.111294437927</c:v>
                </c:pt>
                <c:pt idx="9">
                  <c:v>12709.023660206207</c:v>
                </c:pt>
                <c:pt idx="10">
                  <c:v>12785.392183380383</c:v>
                </c:pt>
                <c:pt idx="11">
                  <c:v>12862.219605010308</c:v>
                </c:pt>
              </c:numCache>
            </c:numRef>
          </c:val>
        </c:ser>
        <c:ser>
          <c:idx val="4"/>
          <c:order val="4"/>
          <c:tx>
            <c:v>kovine</c:v>
          </c:tx>
          <c:invertIfNegative val="0"/>
          <c:cat>
            <c:numRef>
              <c:f>'Scenarij-II'!$CY$78:$DJ$78</c:f>
              <c:numCache>
                <c:formatCode>General</c:formatCode>
                <c:ptCount val="12"/>
                <c:pt idx="0">
                  <c:v>2015</c:v>
                </c:pt>
                <c:pt idx="1">
                  <c:v>2017</c:v>
                </c:pt>
                <c:pt idx="2">
                  <c:v>2019</c:v>
                </c:pt>
                <c:pt idx="3">
                  <c:v>2021</c:v>
                </c:pt>
                <c:pt idx="4">
                  <c:v>2023</c:v>
                </c:pt>
                <c:pt idx="5">
                  <c:v>2025</c:v>
                </c:pt>
                <c:pt idx="6">
                  <c:v>2027</c:v>
                </c:pt>
                <c:pt idx="7">
                  <c:v>2029</c:v>
                </c:pt>
                <c:pt idx="8">
                  <c:v>2031</c:v>
                </c:pt>
                <c:pt idx="9">
                  <c:v>2033</c:v>
                </c:pt>
                <c:pt idx="10">
                  <c:v>2035</c:v>
                </c:pt>
                <c:pt idx="11">
                  <c:v>2037</c:v>
                </c:pt>
              </c:numCache>
            </c:numRef>
          </c:cat>
          <c:val>
            <c:numRef>
              <c:f>'Scenarij-II'!$CY$83:$DJ$83</c:f>
              <c:numCache>
                <c:formatCode>#,##0</c:formatCode>
                <c:ptCount val="12"/>
                <c:pt idx="0">
                  <c:v>7005.0032399999991</c:v>
                </c:pt>
                <c:pt idx="1">
                  <c:v>5571.3989272249573</c:v>
                </c:pt>
                <c:pt idx="2">
                  <c:v>3760.2101060232726</c:v>
                </c:pt>
                <c:pt idx="3">
                  <c:v>1488.2990282893588</c:v>
                </c:pt>
                <c:pt idx="4">
                  <c:v>1308.8396942546005</c:v>
                </c:pt>
                <c:pt idx="5">
                  <c:v>1316.7045119773757</c:v>
                </c:pt>
                <c:pt idx="6">
                  <c:v>1324.6165893898469</c:v>
                </c:pt>
                <c:pt idx="7">
                  <c:v>1332.5762104754904</c:v>
                </c:pt>
                <c:pt idx="8">
                  <c:v>1340.5836609242397</c:v>
                </c:pt>
                <c:pt idx="9">
                  <c:v>1348.6392281427306</c:v>
                </c:pt>
                <c:pt idx="10">
                  <c:v>1356.7432012646423</c:v>
                </c:pt>
                <c:pt idx="11">
                  <c:v>1364.8958711610394</c:v>
                </c:pt>
              </c:numCache>
            </c:numRef>
          </c:val>
        </c:ser>
        <c:ser>
          <c:idx val="5"/>
          <c:order val="5"/>
          <c:tx>
            <c:v>drugo</c:v>
          </c:tx>
          <c:invertIfNegative val="0"/>
          <c:cat>
            <c:numRef>
              <c:f>'Scenarij-II'!$CY$78:$DJ$78</c:f>
              <c:numCache>
                <c:formatCode>General</c:formatCode>
                <c:ptCount val="12"/>
                <c:pt idx="0">
                  <c:v>2015</c:v>
                </c:pt>
                <c:pt idx="1">
                  <c:v>2017</c:v>
                </c:pt>
                <c:pt idx="2">
                  <c:v>2019</c:v>
                </c:pt>
                <c:pt idx="3">
                  <c:v>2021</c:v>
                </c:pt>
                <c:pt idx="4">
                  <c:v>2023</c:v>
                </c:pt>
                <c:pt idx="5">
                  <c:v>2025</c:v>
                </c:pt>
                <c:pt idx="6">
                  <c:v>2027</c:v>
                </c:pt>
                <c:pt idx="7">
                  <c:v>2029</c:v>
                </c:pt>
                <c:pt idx="8">
                  <c:v>2031</c:v>
                </c:pt>
                <c:pt idx="9">
                  <c:v>2033</c:v>
                </c:pt>
                <c:pt idx="10">
                  <c:v>2035</c:v>
                </c:pt>
                <c:pt idx="11">
                  <c:v>2037</c:v>
                </c:pt>
              </c:numCache>
            </c:numRef>
          </c:cat>
          <c:val>
            <c:numRef>
              <c:f>'Scenarij-II'!$CY$84:$DJ$84</c:f>
              <c:numCache>
                <c:formatCode>#,##0</c:formatCode>
                <c:ptCount val="12"/>
                <c:pt idx="0">
                  <c:v>83555.647675858854</c:v>
                </c:pt>
                <c:pt idx="1">
                  <c:v>83164.053236850494</c:v>
                </c:pt>
                <c:pt idx="2">
                  <c:v>83497.042106010835</c:v>
                </c:pt>
                <c:pt idx="3">
                  <c:v>83915.028298793521</c:v>
                </c:pt>
                <c:pt idx="4">
                  <c:v>84419.273703840954</c:v>
                </c:pt>
                <c:pt idx="5">
                  <c:v>84926.549119527321</c:v>
                </c:pt>
                <c:pt idx="6">
                  <c:v>85436.872753186544</c:v>
                </c:pt>
                <c:pt idx="7">
                  <c:v>85950.262921560425</c:v>
                </c:pt>
                <c:pt idx="8">
                  <c:v>86466.738051456065</c:v>
                </c:pt>
                <c:pt idx="9">
                  <c:v>86986.316680407268</c:v>
                </c:pt>
                <c:pt idx="10">
                  <c:v>87509.017457339796</c:v>
                </c:pt>
                <c:pt idx="11">
                  <c:v>88034.859143240916</c:v>
                </c:pt>
              </c:numCache>
            </c:numRef>
          </c:val>
        </c:ser>
        <c:ser>
          <c:idx val="6"/>
          <c:order val="6"/>
          <c:tx>
            <c:v>ee-oprema</c:v>
          </c:tx>
          <c:invertIfNegative val="0"/>
          <c:val>
            <c:numRef>
              <c:f>'Scenarij-II'!$CY$85:$DJ$85</c:f>
              <c:numCache>
                <c:formatCode>#,##0</c:formatCode>
                <c:ptCount val="12"/>
                <c:pt idx="0">
                  <c:v>4436.5020519999998</c:v>
                </c:pt>
                <c:pt idx="1">
                  <c:v>3667.2675605007989</c:v>
                </c:pt>
                <c:pt idx="2">
                  <c:v>2667.7774689210291</c:v>
                </c:pt>
                <c:pt idx="3">
                  <c:v>1608.3560821843457</c:v>
                </c:pt>
                <c:pt idx="4">
                  <c:v>1245.5288460856682</c:v>
                </c:pt>
                <c:pt idx="5">
                  <c:v>1347.163999926257</c:v>
                </c:pt>
                <c:pt idx="6">
                  <c:v>1457.0925823202433</c:v>
                </c:pt>
                <c:pt idx="7">
                  <c:v>1457.0925823202433</c:v>
                </c:pt>
                <c:pt idx="8">
                  <c:v>1457.0925823202433</c:v>
                </c:pt>
                <c:pt idx="9">
                  <c:v>1457.0925823202433</c:v>
                </c:pt>
                <c:pt idx="10">
                  <c:v>1457.0925823202433</c:v>
                </c:pt>
                <c:pt idx="11">
                  <c:v>1457.0925823202433</c:v>
                </c:pt>
              </c:numCache>
            </c:numRef>
          </c:val>
        </c:ser>
        <c:ser>
          <c:idx val="7"/>
          <c:order val="7"/>
          <c:tx>
            <c:v>baterije</c:v>
          </c:tx>
          <c:invertIfNegative val="0"/>
          <c:val>
            <c:numRef>
              <c:f>'Scenarij-II'!$CY$86:$DJ$86</c:f>
              <c:numCache>
                <c:formatCode>#,##0</c:formatCode>
                <c:ptCount val="12"/>
                <c:pt idx="0">
                  <c:v>233.50010800000001</c:v>
                </c:pt>
                <c:pt idx="1">
                  <c:v>210.40622702043197</c:v>
                </c:pt>
                <c:pt idx="2">
                  <c:v>182.17382690490177</c:v>
                </c:pt>
                <c:pt idx="3">
                  <c:v>148.07632487612381</c:v>
                </c:pt>
                <c:pt idx="4">
                  <c:v>107.05654048817706</c:v>
                </c:pt>
                <c:pt idx="5">
                  <c:v>107.69984323997048</c:v>
                </c:pt>
                <c:pt idx="6">
                  <c:v>108.34701159799943</c:v>
                </c:pt>
                <c:pt idx="7">
                  <c:v>108.99806879069178</c:v>
                </c:pt>
                <c:pt idx="8">
                  <c:v>109.65303818605503</c:v>
                </c:pt>
                <c:pt idx="9">
                  <c:v>110.31194329251502</c:v>
                </c:pt>
                <c:pt idx="10">
                  <c:v>110.97480775975976</c:v>
                </c:pt>
                <c:pt idx="11">
                  <c:v>111.64165537958809</c:v>
                </c:pt>
              </c:numCache>
            </c:numRef>
          </c:val>
        </c:ser>
        <c:ser>
          <c:idx val="8"/>
          <c:order val="8"/>
          <c:tx>
            <c:v>tekstil</c:v>
          </c:tx>
          <c:invertIfNegative val="0"/>
          <c:val>
            <c:numRef>
              <c:f>'Scenarij-II'!$CY$87:$DJ$87</c:f>
              <c:numCache>
                <c:formatCode>#,##0</c:formatCode>
                <c:ptCount val="12"/>
                <c:pt idx="0">
                  <c:v>11675.0054</c:v>
                </c:pt>
                <c:pt idx="1">
                  <c:v>11164.9179943656</c:v>
                </c:pt>
                <c:pt idx="2">
                  <c:v>10379.314054952001</c:v>
                </c:pt>
                <c:pt idx="3">
                  <c:v>9890.4965244039922</c:v>
                </c:pt>
                <c:pt idx="4">
                  <c:v>9949.9285180191328</c:v>
                </c:pt>
                <c:pt idx="5">
                  <c:v>10009.717638483908</c:v>
                </c:pt>
                <c:pt idx="6">
                  <c:v>10069.866031773554</c:v>
                </c:pt>
                <c:pt idx="7">
                  <c:v>10130.375856758479</c:v>
                </c:pt>
                <c:pt idx="8">
                  <c:v>10191.24928528174</c:v>
                </c:pt>
                <c:pt idx="9">
                  <c:v>10252.488502236994</c:v>
                </c:pt>
                <c:pt idx="10">
                  <c:v>10314.095705646934</c:v>
                </c:pt>
                <c:pt idx="11">
                  <c:v>10376.073106742166</c:v>
                </c:pt>
              </c:numCache>
            </c:numRef>
          </c:val>
        </c:ser>
        <c:ser>
          <c:idx val="9"/>
          <c:order val="9"/>
          <c:tx>
            <c:v>les</c:v>
          </c:tx>
          <c:invertIfNegative val="0"/>
          <c:val>
            <c:numRef>
              <c:f>'Scenarij-II'!$CY$88:$DJ$88</c:f>
              <c:numCache>
                <c:formatCode>#,##0</c:formatCode>
                <c:ptCount val="12"/>
                <c:pt idx="0">
                  <c:v>5823.5123365175605</c:v>
                </c:pt>
                <c:pt idx="1">
                  <c:v>3834.2680931929717</c:v>
                </c:pt>
                <c:pt idx="2">
                  <c:v>2752.9093308541378</c:v>
                </c:pt>
                <c:pt idx="3">
                  <c:v>2766.6903949643929</c:v>
                </c:pt>
                <c:pt idx="4">
                  <c:v>2783.3154375477316</c:v>
                </c:pt>
                <c:pt idx="5">
                  <c:v>2800.0403800119566</c:v>
                </c:pt>
                <c:pt idx="6">
                  <c:v>2816.8658226554471</c:v>
                </c:pt>
                <c:pt idx="7">
                  <c:v>2833.7923693837838</c:v>
                </c:pt>
                <c:pt idx="8">
                  <c:v>2850.8206277314093</c:v>
                </c:pt>
                <c:pt idx="9">
                  <c:v>2867.9512088834454</c:v>
                </c:pt>
                <c:pt idx="10">
                  <c:v>2885.1847276976296</c:v>
                </c:pt>
                <c:pt idx="11">
                  <c:v>2902.5218027263618</c:v>
                </c:pt>
              </c:numCache>
            </c:numRef>
          </c:val>
        </c:ser>
        <c:dLbls>
          <c:showLegendKey val="0"/>
          <c:showVal val="0"/>
          <c:showCatName val="0"/>
          <c:showSerName val="0"/>
          <c:showPercent val="0"/>
          <c:showBubbleSize val="0"/>
        </c:dLbls>
        <c:gapWidth val="55"/>
        <c:gapDepth val="55"/>
        <c:shape val="box"/>
        <c:axId val="456266800"/>
        <c:axId val="456273856"/>
        <c:axId val="0"/>
      </c:bar3DChart>
      <c:catAx>
        <c:axId val="456266800"/>
        <c:scaling>
          <c:orientation val="minMax"/>
        </c:scaling>
        <c:delete val="0"/>
        <c:axPos val="b"/>
        <c:numFmt formatCode="General" sourceLinked="1"/>
        <c:majorTickMark val="none"/>
        <c:minorTickMark val="none"/>
        <c:tickLblPos val="nextTo"/>
        <c:txPr>
          <a:bodyPr rot="-2700000" vert="horz"/>
          <a:lstStyle/>
          <a:p>
            <a:pPr>
              <a:defRPr sz="800"/>
            </a:pPr>
            <a:endParaRPr lang="sl-SI"/>
          </a:p>
        </c:txPr>
        <c:crossAx val="456273856"/>
        <c:crosses val="autoZero"/>
        <c:auto val="1"/>
        <c:lblAlgn val="ctr"/>
        <c:lblOffset val="100"/>
        <c:noMultiLvlLbl val="0"/>
      </c:catAx>
      <c:valAx>
        <c:axId val="456273856"/>
        <c:scaling>
          <c:orientation val="minMax"/>
        </c:scaling>
        <c:delete val="0"/>
        <c:axPos val="l"/>
        <c:majorGridlines/>
        <c:numFmt formatCode="#,##0" sourceLinked="1"/>
        <c:majorTickMark val="none"/>
        <c:minorTickMark val="none"/>
        <c:tickLblPos val="nextTo"/>
        <c:crossAx val="456266800"/>
        <c:crosses val="autoZero"/>
        <c:crossBetween val="between"/>
      </c:valAx>
      <c:spPr>
        <a:noFill/>
        <a:ln w="25400">
          <a:noFill/>
        </a:ln>
      </c:spPr>
    </c:plotArea>
    <c:legend>
      <c:legendPos val="r"/>
      <c:layout>
        <c:manualLayout>
          <c:xMode val="edge"/>
          <c:yMode val="edge"/>
          <c:x val="0.84878091458084015"/>
          <c:y val="0.15689409722222253"/>
          <c:w val="0.14124052827427547"/>
          <c:h val="0.82360555555555648"/>
        </c:manualLayout>
      </c:layout>
      <c:overlay val="0"/>
      <c:txPr>
        <a:bodyPr/>
        <a:lstStyle/>
        <a:p>
          <a:pPr>
            <a:defRPr sz="700"/>
          </a:pPr>
          <a:endParaRPr lang="sl-SI"/>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sl-SI" sz="1100" dirty="0"/>
              <a:t>količina in sestava</a:t>
            </a:r>
            <a:r>
              <a:rPr lang="sl-SI" sz="1100" baseline="0" dirty="0"/>
              <a:t> mešanih komunalnih </a:t>
            </a:r>
            <a:r>
              <a:rPr lang="sl-SI" sz="1100" baseline="0" dirty="0" smtClean="0"/>
              <a:t>odpadkov – Scenarij I  </a:t>
            </a:r>
            <a:r>
              <a:rPr lang="sl-SI" sz="1100" baseline="0" dirty="0"/>
              <a:t>(t/leto)</a:t>
            </a:r>
            <a:endParaRPr lang="sl-SI" sz="1100" dirty="0"/>
          </a:p>
        </c:rich>
      </c:tx>
      <c:layout>
        <c:manualLayout>
          <c:xMode val="edge"/>
          <c:yMode val="edge"/>
          <c:x val="0.15420822397201256"/>
          <c:y val="2.758618161556621E-2"/>
        </c:manualLayout>
      </c:layout>
      <c:overlay val="0"/>
    </c:title>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0.14941050375133999"/>
          <c:y val="0.19788080758601403"/>
          <c:w val="0.68455311728004209"/>
          <c:h val="0.6396676399373552"/>
        </c:manualLayout>
      </c:layout>
      <c:bar3DChart>
        <c:barDir val="col"/>
        <c:grouping val="stacked"/>
        <c:varyColors val="0"/>
        <c:ser>
          <c:idx val="0"/>
          <c:order val="0"/>
          <c:tx>
            <c:v>papir</c:v>
          </c:tx>
          <c:invertIfNegative val="0"/>
          <c:cat>
            <c:numRef>
              <c:f>'Scenarij-I'!$CY$78:$DJ$78</c:f>
              <c:numCache>
                <c:formatCode>General</c:formatCode>
                <c:ptCount val="12"/>
                <c:pt idx="0">
                  <c:v>2015</c:v>
                </c:pt>
                <c:pt idx="1">
                  <c:v>2017</c:v>
                </c:pt>
                <c:pt idx="2">
                  <c:v>2019</c:v>
                </c:pt>
                <c:pt idx="3">
                  <c:v>2021</c:v>
                </c:pt>
                <c:pt idx="4">
                  <c:v>2023</c:v>
                </c:pt>
                <c:pt idx="5">
                  <c:v>2025</c:v>
                </c:pt>
                <c:pt idx="6">
                  <c:v>2027</c:v>
                </c:pt>
                <c:pt idx="7">
                  <c:v>2029</c:v>
                </c:pt>
                <c:pt idx="8">
                  <c:v>2031</c:v>
                </c:pt>
                <c:pt idx="9">
                  <c:v>2033</c:v>
                </c:pt>
                <c:pt idx="10">
                  <c:v>2035</c:v>
                </c:pt>
                <c:pt idx="11">
                  <c:v>2037</c:v>
                </c:pt>
              </c:numCache>
            </c:numRef>
          </c:cat>
          <c:val>
            <c:numRef>
              <c:f>'Scenarij-I'!$CY$79:$DJ$79</c:f>
              <c:numCache>
                <c:formatCode>#,##0</c:formatCode>
                <c:ptCount val="12"/>
                <c:pt idx="0">
                  <c:v>41253.213451678603</c:v>
                </c:pt>
                <c:pt idx="1">
                  <c:v>38645.583989187122</c:v>
                </c:pt>
                <c:pt idx="2">
                  <c:v>36283.97641814188</c:v>
                </c:pt>
                <c:pt idx="3">
                  <c:v>36465.614004091098</c:v>
                </c:pt>
                <c:pt idx="4">
                  <c:v>36684.735878641666</c:v>
                </c:pt>
                <c:pt idx="5">
                  <c:v>36905.174456536413</c:v>
                </c:pt>
                <c:pt idx="6">
                  <c:v>37126.937649845735</c:v>
                </c:pt>
                <c:pt idx="7">
                  <c:v>37350.033418183652</c:v>
                </c:pt>
                <c:pt idx="8">
                  <c:v>37574.469768993506</c:v>
                </c:pt>
                <c:pt idx="9">
                  <c:v>37800.254757835377</c:v>
                </c:pt>
                <c:pt idx="10">
                  <c:v>38027.396488675193</c:v>
                </c:pt>
                <c:pt idx="11">
                  <c:v>38255.903114175635</c:v>
                </c:pt>
              </c:numCache>
            </c:numRef>
          </c:val>
        </c:ser>
        <c:ser>
          <c:idx val="1"/>
          <c:order val="1"/>
          <c:tx>
            <c:v>bio</c:v>
          </c:tx>
          <c:invertIfNegative val="0"/>
          <c:cat>
            <c:numRef>
              <c:f>'Scenarij-I'!$CY$78:$DJ$78</c:f>
              <c:numCache>
                <c:formatCode>General</c:formatCode>
                <c:ptCount val="12"/>
                <c:pt idx="0">
                  <c:v>2015</c:v>
                </c:pt>
                <c:pt idx="1">
                  <c:v>2017</c:v>
                </c:pt>
                <c:pt idx="2">
                  <c:v>2019</c:v>
                </c:pt>
                <c:pt idx="3">
                  <c:v>2021</c:v>
                </c:pt>
                <c:pt idx="4">
                  <c:v>2023</c:v>
                </c:pt>
                <c:pt idx="5">
                  <c:v>2025</c:v>
                </c:pt>
                <c:pt idx="6">
                  <c:v>2027</c:v>
                </c:pt>
                <c:pt idx="7">
                  <c:v>2029</c:v>
                </c:pt>
                <c:pt idx="8">
                  <c:v>2031</c:v>
                </c:pt>
                <c:pt idx="9">
                  <c:v>2033</c:v>
                </c:pt>
                <c:pt idx="10">
                  <c:v>2035</c:v>
                </c:pt>
                <c:pt idx="11">
                  <c:v>2037</c:v>
                </c:pt>
              </c:numCache>
            </c:numRef>
          </c:cat>
          <c:val>
            <c:numRef>
              <c:f>'Scenarij-I'!$CY$80:$DJ$80</c:f>
              <c:numCache>
                <c:formatCode>#,##0</c:formatCode>
                <c:ptCount val="12"/>
                <c:pt idx="0">
                  <c:v>51520.031337011053</c:v>
                </c:pt>
                <c:pt idx="1">
                  <c:v>45510.645676800865</c:v>
                </c:pt>
                <c:pt idx="2">
                  <c:v>44284.383971358977</c:v>
                </c:pt>
                <c:pt idx="3">
                  <c:v>41124.607689820172</c:v>
                </c:pt>
                <c:pt idx="4">
                  <c:v>38782.860572560297</c:v>
                </c:pt>
                <c:pt idx="5">
                  <c:v>39015.906781740821</c:v>
                </c:pt>
                <c:pt idx="6">
                  <c:v>39250.353365592287</c:v>
                </c:pt>
                <c:pt idx="7">
                  <c:v>39486.208738966117</c:v>
                </c:pt>
                <c:pt idx="8">
                  <c:v>39723.481367278553</c:v>
                </c:pt>
                <c:pt idx="9">
                  <c:v>39962.179766814545</c:v>
                </c:pt>
                <c:pt idx="10">
                  <c:v>40202.312505033304</c:v>
                </c:pt>
                <c:pt idx="11">
                  <c:v>40443.888200876034</c:v>
                </c:pt>
              </c:numCache>
            </c:numRef>
          </c:val>
        </c:ser>
        <c:ser>
          <c:idx val="2"/>
          <c:order val="2"/>
          <c:tx>
            <c:v>plastika</c:v>
          </c:tx>
          <c:invertIfNegative val="0"/>
          <c:cat>
            <c:numRef>
              <c:f>'Scenarij-I'!$CY$78:$DJ$78</c:f>
              <c:numCache>
                <c:formatCode>General</c:formatCode>
                <c:ptCount val="12"/>
                <c:pt idx="0">
                  <c:v>2015</c:v>
                </c:pt>
                <c:pt idx="1">
                  <c:v>2017</c:v>
                </c:pt>
                <c:pt idx="2">
                  <c:v>2019</c:v>
                </c:pt>
                <c:pt idx="3">
                  <c:v>2021</c:v>
                </c:pt>
                <c:pt idx="4">
                  <c:v>2023</c:v>
                </c:pt>
                <c:pt idx="5">
                  <c:v>2025</c:v>
                </c:pt>
                <c:pt idx="6">
                  <c:v>2027</c:v>
                </c:pt>
                <c:pt idx="7">
                  <c:v>2029</c:v>
                </c:pt>
                <c:pt idx="8">
                  <c:v>2031</c:v>
                </c:pt>
                <c:pt idx="9">
                  <c:v>2033</c:v>
                </c:pt>
                <c:pt idx="10">
                  <c:v>2035</c:v>
                </c:pt>
                <c:pt idx="11">
                  <c:v>2037</c:v>
                </c:pt>
              </c:numCache>
            </c:numRef>
          </c:cat>
          <c:val>
            <c:numRef>
              <c:f>'Scenarij-I'!$CY$81:$DJ$81</c:f>
              <c:numCache>
                <c:formatCode>#,##0</c:formatCode>
                <c:ptCount val="12"/>
                <c:pt idx="0">
                  <c:v>69445.791802218606</c:v>
                </c:pt>
                <c:pt idx="1">
                  <c:v>67724.358421250683</c:v>
                </c:pt>
                <c:pt idx="2">
                  <c:v>64783.058633019376</c:v>
                </c:pt>
                <c:pt idx="3">
                  <c:v>60096.886660605611</c:v>
                </c:pt>
                <c:pt idx="4">
                  <c:v>52643.225252737626</c:v>
                </c:pt>
                <c:pt idx="5">
                  <c:v>45020.124828092812</c:v>
                </c:pt>
                <c:pt idx="6">
                  <c:v>45290.650758184813</c:v>
                </c:pt>
                <c:pt idx="7">
                  <c:v>45562.802278590738</c:v>
                </c:pt>
                <c:pt idx="8">
                  <c:v>45836.589157482776</c:v>
                </c:pt>
                <c:pt idx="9">
                  <c:v>46112.021221730087</c:v>
                </c:pt>
                <c:pt idx="10">
                  <c:v>46389.108357251454</c:v>
                </c:pt>
                <c:pt idx="11">
                  <c:v>46667.86050937017</c:v>
                </c:pt>
              </c:numCache>
            </c:numRef>
          </c:val>
        </c:ser>
        <c:ser>
          <c:idx val="3"/>
          <c:order val="3"/>
          <c:tx>
            <c:v>steklo</c:v>
          </c:tx>
          <c:invertIfNegative val="0"/>
          <c:cat>
            <c:numRef>
              <c:f>'Scenarij-I'!$CY$78:$DJ$78</c:f>
              <c:numCache>
                <c:formatCode>General</c:formatCode>
                <c:ptCount val="12"/>
                <c:pt idx="0">
                  <c:v>2015</c:v>
                </c:pt>
                <c:pt idx="1">
                  <c:v>2017</c:v>
                </c:pt>
                <c:pt idx="2">
                  <c:v>2019</c:v>
                </c:pt>
                <c:pt idx="3">
                  <c:v>2021</c:v>
                </c:pt>
                <c:pt idx="4">
                  <c:v>2023</c:v>
                </c:pt>
                <c:pt idx="5">
                  <c:v>2025</c:v>
                </c:pt>
                <c:pt idx="6">
                  <c:v>2027</c:v>
                </c:pt>
                <c:pt idx="7">
                  <c:v>2029</c:v>
                </c:pt>
                <c:pt idx="8">
                  <c:v>2031</c:v>
                </c:pt>
                <c:pt idx="9">
                  <c:v>2033</c:v>
                </c:pt>
                <c:pt idx="10">
                  <c:v>2035</c:v>
                </c:pt>
                <c:pt idx="11">
                  <c:v>2037</c:v>
                </c:pt>
              </c:numCache>
            </c:numRef>
          </c:cat>
          <c:val>
            <c:numRef>
              <c:f>'Scenarij-I'!$CY$82:$DJ$82</c:f>
              <c:numCache>
                <c:formatCode>#,##0</c:formatCode>
                <c:ptCount val="12"/>
                <c:pt idx="0">
                  <c:v>16926.927596715359</c:v>
                </c:pt>
                <c:pt idx="1">
                  <c:v>14551.860505820601</c:v>
                </c:pt>
                <c:pt idx="2">
                  <c:v>12199.227696711321</c:v>
                </c:pt>
                <c:pt idx="3">
                  <c:v>12260.297030561051</c:v>
                </c:pt>
                <c:pt idx="4">
                  <c:v>12333.96915541769</c:v>
                </c:pt>
                <c:pt idx="5">
                  <c:v>12408.083976072594</c:v>
                </c:pt>
                <c:pt idx="6">
                  <c:v>12482.644152684814</c:v>
                </c:pt>
                <c:pt idx="7">
                  <c:v>12557.652361398294</c:v>
                </c:pt>
                <c:pt idx="8">
                  <c:v>12633.111294437927</c:v>
                </c:pt>
                <c:pt idx="9">
                  <c:v>12709.023660206207</c:v>
                </c:pt>
                <c:pt idx="10">
                  <c:v>12785.392183380383</c:v>
                </c:pt>
                <c:pt idx="11">
                  <c:v>12862.219605010308</c:v>
                </c:pt>
              </c:numCache>
            </c:numRef>
          </c:val>
        </c:ser>
        <c:ser>
          <c:idx val="4"/>
          <c:order val="4"/>
          <c:tx>
            <c:v>kovine</c:v>
          </c:tx>
          <c:invertIfNegative val="0"/>
          <c:cat>
            <c:numRef>
              <c:f>'Scenarij-I'!$CY$78:$DJ$78</c:f>
              <c:numCache>
                <c:formatCode>General</c:formatCode>
                <c:ptCount val="12"/>
                <c:pt idx="0">
                  <c:v>2015</c:v>
                </c:pt>
                <c:pt idx="1">
                  <c:v>2017</c:v>
                </c:pt>
                <c:pt idx="2">
                  <c:v>2019</c:v>
                </c:pt>
                <c:pt idx="3">
                  <c:v>2021</c:v>
                </c:pt>
                <c:pt idx="4">
                  <c:v>2023</c:v>
                </c:pt>
                <c:pt idx="5">
                  <c:v>2025</c:v>
                </c:pt>
                <c:pt idx="6">
                  <c:v>2027</c:v>
                </c:pt>
                <c:pt idx="7">
                  <c:v>2029</c:v>
                </c:pt>
                <c:pt idx="8">
                  <c:v>2031</c:v>
                </c:pt>
                <c:pt idx="9">
                  <c:v>2033</c:v>
                </c:pt>
                <c:pt idx="10">
                  <c:v>2035</c:v>
                </c:pt>
                <c:pt idx="11">
                  <c:v>2037</c:v>
                </c:pt>
              </c:numCache>
            </c:numRef>
          </c:cat>
          <c:val>
            <c:numRef>
              <c:f>'Scenarij-I'!$CY$83:$DJ$83</c:f>
              <c:numCache>
                <c:formatCode>#,##0</c:formatCode>
                <c:ptCount val="12"/>
                <c:pt idx="0">
                  <c:v>7005.0032399999991</c:v>
                </c:pt>
                <c:pt idx="1">
                  <c:v>5571.3989272249573</c:v>
                </c:pt>
                <c:pt idx="2">
                  <c:v>3883.6241393612872</c:v>
                </c:pt>
                <c:pt idx="3">
                  <c:v>3903.0655618029286</c:v>
                </c:pt>
                <c:pt idx="4">
                  <c:v>3926.5190827638016</c:v>
                </c:pt>
                <c:pt idx="5">
                  <c:v>3950.1135359321288</c:v>
                </c:pt>
                <c:pt idx="6">
                  <c:v>3973.8497681695444</c:v>
                </c:pt>
                <c:pt idx="7">
                  <c:v>3997.7286314264747</c:v>
                </c:pt>
                <c:pt idx="8">
                  <c:v>4021.7509827727154</c:v>
                </c:pt>
                <c:pt idx="9">
                  <c:v>4045.9176844281956</c:v>
                </c:pt>
                <c:pt idx="10">
                  <c:v>4070.2296037939232</c:v>
                </c:pt>
                <c:pt idx="11">
                  <c:v>4094.68761348312</c:v>
                </c:pt>
              </c:numCache>
            </c:numRef>
          </c:val>
        </c:ser>
        <c:ser>
          <c:idx val="5"/>
          <c:order val="5"/>
          <c:tx>
            <c:v>drugo</c:v>
          </c:tx>
          <c:invertIfNegative val="0"/>
          <c:cat>
            <c:numRef>
              <c:f>'Scenarij-I'!$CY$78:$DJ$78</c:f>
              <c:numCache>
                <c:formatCode>General</c:formatCode>
                <c:ptCount val="12"/>
                <c:pt idx="0">
                  <c:v>2015</c:v>
                </c:pt>
                <c:pt idx="1">
                  <c:v>2017</c:v>
                </c:pt>
                <c:pt idx="2">
                  <c:v>2019</c:v>
                </c:pt>
                <c:pt idx="3">
                  <c:v>2021</c:v>
                </c:pt>
                <c:pt idx="4">
                  <c:v>2023</c:v>
                </c:pt>
                <c:pt idx="5">
                  <c:v>2025</c:v>
                </c:pt>
                <c:pt idx="6">
                  <c:v>2027</c:v>
                </c:pt>
                <c:pt idx="7">
                  <c:v>2029</c:v>
                </c:pt>
                <c:pt idx="8">
                  <c:v>2031</c:v>
                </c:pt>
                <c:pt idx="9">
                  <c:v>2033</c:v>
                </c:pt>
                <c:pt idx="10">
                  <c:v>2035</c:v>
                </c:pt>
                <c:pt idx="11">
                  <c:v>2037</c:v>
                </c:pt>
              </c:numCache>
            </c:numRef>
          </c:cat>
          <c:val>
            <c:numRef>
              <c:f>'Scenarij-I'!$CY$84:$DJ$84</c:f>
              <c:numCache>
                <c:formatCode>#,##0</c:formatCode>
                <c:ptCount val="12"/>
                <c:pt idx="0">
                  <c:v>83555.647675858854</c:v>
                </c:pt>
                <c:pt idx="1">
                  <c:v>83164.053236850494</c:v>
                </c:pt>
                <c:pt idx="2">
                  <c:v>83497.042106010835</c:v>
                </c:pt>
                <c:pt idx="3">
                  <c:v>83915.028298793521</c:v>
                </c:pt>
                <c:pt idx="4">
                  <c:v>84419.273703840954</c:v>
                </c:pt>
                <c:pt idx="5">
                  <c:v>84926.549119527321</c:v>
                </c:pt>
                <c:pt idx="6">
                  <c:v>85436.872753186544</c:v>
                </c:pt>
                <c:pt idx="7">
                  <c:v>85950.262921560425</c:v>
                </c:pt>
                <c:pt idx="8">
                  <c:v>86466.738051456065</c:v>
                </c:pt>
                <c:pt idx="9">
                  <c:v>86986.316680407268</c:v>
                </c:pt>
                <c:pt idx="10">
                  <c:v>87509.017457339796</c:v>
                </c:pt>
                <c:pt idx="11">
                  <c:v>88034.859143240916</c:v>
                </c:pt>
              </c:numCache>
            </c:numRef>
          </c:val>
        </c:ser>
        <c:ser>
          <c:idx val="6"/>
          <c:order val="6"/>
          <c:tx>
            <c:v>ee-oprema</c:v>
          </c:tx>
          <c:invertIfNegative val="0"/>
          <c:val>
            <c:numRef>
              <c:f>'Scenarij-I'!$CY$85:$DJ$85</c:f>
              <c:numCache>
                <c:formatCode>#,##0</c:formatCode>
                <c:ptCount val="12"/>
                <c:pt idx="0">
                  <c:v>4436.5020519999998</c:v>
                </c:pt>
                <c:pt idx="1">
                  <c:v>3667.2675605007989</c:v>
                </c:pt>
                <c:pt idx="2">
                  <c:v>2667.7774689210291</c:v>
                </c:pt>
                <c:pt idx="3">
                  <c:v>1608.3560821843457</c:v>
                </c:pt>
                <c:pt idx="4">
                  <c:v>1245.5288460856682</c:v>
                </c:pt>
                <c:pt idx="5">
                  <c:v>1347.163999926257</c:v>
                </c:pt>
                <c:pt idx="6">
                  <c:v>1457.0925823202433</c:v>
                </c:pt>
                <c:pt idx="7">
                  <c:v>1457.0925823202433</c:v>
                </c:pt>
                <c:pt idx="8">
                  <c:v>1457.0925823202433</c:v>
                </c:pt>
                <c:pt idx="9">
                  <c:v>1457.0925823202433</c:v>
                </c:pt>
                <c:pt idx="10">
                  <c:v>1457.0925823202433</c:v>
                </c:pt>
                <c:pt idx="11">
                  <c:v>1457.0925823202433</c:v>
                </c:pt>
              </c:numCache>
            </c:numRef>
          </c:val>
        </c:ser>
        <c:ser>
          <c:idx val="7"/>
          <c:order val="7"/>
          <c:tx>
            <c:v>baterije</c:v>
          </c:tx>
          <c:invertIfNegative val="0"/>
          <c:val>
            <c:numRef>
              <c:f>'Scenarij-I'!$CY$86:$DJ$86</c:f>
              <c:numCache>
                <c:formatCode>#,##0</c:formatCode>
                <c:ptCount val="12"/>
                <c:pt idx="0">
                  <c:v>233.50010800000001</c:v>
                </c:pt>
                <c:pt idx="1">
                  <c:v>210.40622702043197</c:v>
                </c:pt>
                <c:pt idx="2">
                  <c:v>182.17382690490177</c:v>
                </c:pt>
                <c:pt idx="3">
                  <c:v>148.07632487612381</c:v>
                </c:pt>
                <c:pt idx="4">
                  <c:v>107.05654048817706</c:v>
                </c:pt>
                <c:pt idx="5">
                  <c:v>107.69984323997048</c:v>
                </c:pt>
                <c:pt idx="6">
                  <c:v>108.34701159799943</c:v>
                </c:pt>
                <c:pt idx="7">
                  <c:v>108.99806879069178</c:v>
                </c:pt>
                <c:pt idx="8">
                  <c:v>109.65303818605503</c:v>
                </c:pt>
                <c:pt idx="9">
                  <c:v>110.31194329251502</c:v>
                </c:pt>
                <c:pt idx="10">
                  <c:v>110.97480775975976</c:v>
                </c:pt>
                <c:pt idx="11">
                  <c:v>111.64165537958809</c:v>
                </c:pt>
              </c:numCache>
            </c:numRef>
          </c:val>
        </c:ser>
        <c:ser>
          <c:idx val="8"/>
          <c:order val="8"/>
          <c:tx>
            <c:v>tekstil</c:v>
          </c:tx>
          <c:invertIfNegative val="0"/>
          <c:val>
            <c:numRef>
              <c:f>'Scenarij-I'!$CY$87:$DJ$87</c:f>
              <c:numCache>
                <c:formatCode>#,##0</c:formatCode>
                <c:ptCount val="12"/>
                <c:pt idx="0">
                  <c:v>11675.0054</c:v>
                </c:pt>
                <c:pt idx="1">
                  <c:v>11164.9179943656</c:v>
                </c:pt>
                <c:pt idx="2">
                  <c:v>10379.314054952001</c:v>
                </c:pt>
                <c:pt idx="3">
                  <c:v>9890.4965244039922</c:v>
                </c:pt>
                <c:pt idx="4">
                  <c:v>9949.9285180191328</c:v>
                </c:pt>
                <c:pt idx="5">
                  <c:v>10009.717638483908</c:v>
                </c:pt>
                <c:pt idx="6">
                  <c:v>10069.866031773554</c:v>
                </c:pt>
                <c:pt idx="7">
                  <c:v>10130.375856758479</c:v>
                </c:pt>
                <c:pt idx="8">
                  <c:v>10191.24928528174</c:v>
                </c:pt>
                <c:pt idx="9">
                  <c:v>10252.488502236994</c:v>
                </c:pt>
                <c:pt idx="10">
                  <c:v>10314.095705646934</c:v>
                </c:pt>
                <c:pt idx="11">
                  <c:v>10376.073106742166</c:v>
                </c:pt>
              </c:numCache>
            </c:numRef>
          </c:val>
        </c:ser>
        <c:ser>
          <c:idx val="9"/>
          <c:order val="9"/>
          <c:tx>
            <c:v>les</c:v>
          </c:tx>
          <c:invertIfNegative val="0"/>
          <c:val>
            <c:numRef>
              <c:f>'Scenarij-I'!$CY$88:$DJ$88</c:f>
              <c:numCache>
                <c:formatCode>#,##0</c:formatCode>
                <c:ptCount val="12"/>
                <c:pt idx="0">
                  <c:v>5823.5123365175605</c:v>
                </c:pt>
                <c:pt idx="1">
                  <c:v>3834.2680931929717</c:v>
                </c:pt>
                <c:pt idx="2">
                  <c:v>2752.9093308541378</c:v>
                </c:pt>
                <c:pt idx="3">
                  <c:v>2766.6903949643929</c:v>
                </c:pt>
                <c:pt idx="4">
                  <c:v>2783.3154375477316</c:v>
                </c:pt>
                <c:pt idx="5">
                  <c:v>2800.0403800119566</c:v>
                </c:pt>
                <c:pt idx="6">
                  <c:v>2816.8658226554471</c:v>
                </c:pt>
                <c:pt idx="7">
                  <c:v>2833.7923693837838</c:v>
                </c:pt>
                <c:pt idx="8">
                  <c:v>2850.8206277314093</c:v>
                </c:pt>
                <c:pt idx="9">
                  <c:v>2867.9512088834454</c:v>
                </c:pt>
                <c:pt idx="10">
                  <c:v>2885.1847276976296</c:v>
                </c:pt>
                <c:pt idx="11">
                  <c:v>2902.5218027263618</c:v>
                </c:pt>
              </c:numCache>
            </c:numRef>
          </c:val>
        </c:ser>
        <c:dLbls>
          <c:showLegendKey val="0"/>
          <c:showVal val="0"/>
          <c:showCatName val="0"/>
          <c:showSerName val="0"/>
          <c:showPercent val="0"/>
          <c:showBubbleSize val="0"/>
        </c:dLbls>
        <c:gapWidth val="55"/>
        <c:gapDepth val="55"/>
        <c:shape val="box"/>
        <c:axId val="456270720"/>
        <c:axId val="456275816"/>
        <c:axId val="0"/>
      </c:bar3DChart>
      <c:catAx>
        <c:axId val="456270720"/>
        <c:scaling>
          <c:orientation val="minMax"/>
        </c:scaling>
        <c:delete val="0"/>
        <c:axPos val="b"/>
        <c:numFmt formatCode="General" sourceLinked="1"/>
        <c:majorTickMark val="none"/>
        <c:minorTickMark val="none"/>
        <c:tickLblPos val="nextTo"/>
        <c:txPr>
          <a:bodyPr rot="-2700000" vert="horz"/>
          <a:lstStyle/>
          <a:p>
            <a:pPr>
              <a:defRPr sz="800"/>
            </a:pPr>
            <a:endParaRPr lang="sl-SI"/>
          </a:p>
        </c:txPr>
        <c:crossAx val="456275816"/>
        <c:crosses val="autoZero"/>
        <c:auto val="1"/>
        <c:lblAlgn val="ctr"/>
        <c:lblOffset val="100"/>
        <c:noMultiLvlLbl val="0"/>
      </c:catAx>
      <c:valAx>
        <c:axId val="456275816"/>
        <c:scaling>
          <c:orientation val="minMax"/>
        </c:scaling>
        <c:delete val="0"/>
        <c:axPos val="l"/>
        <c:majorGridlines/>
        <c:numFmt formatCode="#,##0" sourceLinked="1"/>
        <c:majorTickMark val="none"/>
        <c:minorTickMark val="none"/>
        <c:tickLblPos val="nextTo"/>
        <c:crossAx val="456270720"/>
        <c:crosses val="autoZero"/>
        <c:crossBetween val="between"/>
      </c:valAx>
      <c:spPr>
        <a:noFill/>
        <a:ln w="25400">
          <a:noFill/>
        </a:ln>
      </c:spPr>
    </c:plotArea>
    <c:legend>
      <c:legendPos val="r"/>
      <c:layout>
        <c:manualLayout>
          <c:xMode val="edge"/>
          <c:yMode val="edge"/>
          <c:x val="0.84878091458084048"/>
          <c:y val="0.21857802189021541"/>
          <c:w val="0.14124052827427547"/>
          <c:h val="0.76192158640659813"/>
        </c:manualLayout>
      </c:layout>
      <c:overlay val="0"/>
      <c:txPr>
        <a:bodyPr/>
        <a:lstStyle/>
        <a:p>
          <a:pPr>
            <a:defRPr sz="700"/>
          </a:pPr>
          <a:endParaRPr lang="sl-SI"/>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sz="1200"/>
              <a:t>p</a:t>
            </a:r>
            <a:r>
              <a:rPr lang="sl-SI" sz="1200"/>
              <a:t>ovprečna</a:t>
            </a:r>
            <a:r>
              <a:rPr lang="sl-SI" sz="1200" baseline="0"/>
              <a:t> sestava mešanih komunalnih odpadkov - 2015  </a:t>
            </a:r>
            <a:endParaRPr lang="en-US" sz="1200"/>
          </a:p>
        </c:rich>
      </c:tx>
      <c:layout/>
      <c:overlay val="0"/>
    </c:title>
    <c:autoTitleDeleted val="0"/>
    <c:view3D>
      <c:rotX val="20"/>
      <c:rotY val="0"/>
      <c:rAngAx val="0"/>
    </c:view3D>
    <c:floor>
      <c:thickness val="0"/>
    </c:floor>
    <c:sideWall>
      <c:thickness val="0"/>
    </c:sideWall>
    <c:backWall>
      <c:thickness val="0"/>
    </c:backWall>
    <c:plotArea>
      <c:layout>
        <c:manualLayout>
          <c:layoutTarget val="inner"/>
          <c:xMode val="edge"/>
          <c:yMode val="edge"/>
          <c:x val="0.13609019057952706"/>
          <c:y val="0.36854901447568361"/>
          <c:w val="0.75784599245807494"/>
          <c:h val="0.59439149053736706"/>
        </c:manualLayout>
      </c:layout>
      <c:pie3DChart>
        <c:varyColors val="1"/>
        <c:ser>
          <c:idx val="0"/>
          <c:order val="0"/>
          <c:dLbls>
            <c:dLbl>
              <c:idx val="0"/>
              <c:layout>
                <c:manualLayout>
                  <c:x val="3.4571116765118412E-2"/>
                  <c:y val="-3.0526170378287198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2.1730951036438729E-2"/>
                  <c:y val="-7.059305952406919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2"/>
              <c:layout>
                <c:manualLayout>
                  <c:x val="3.5851093754296036E-2"/>
                  <c:y val="5.4776103125614033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3"/>
              <c:layout>
                <c:manualLayout>
                  <c:x val="-1.8731507272308281E-2"/>
                  <c:y val="7.3767094902614211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3.6571662426162797E-2"/>
                  <c:y val="-1.0406787794185423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5"/>
              <c:layout>
                <c:manualLayout>
                  <c:x val="-4.455015745916531E-2"/>
                  <c:y val="-9.948393569917334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6"/>
              <c:layout>
                <c:manualLayout>
                  <c:x val="-7.966883873601216E-2"/>
                  <c:y val="-7.4235318923084794E-3"/>
                </c:manualLayout>
              </c:layout>
              <c:showLegendKey val="0"/>
              <c:showVal val="0"/>
              <c:showCatName val="0"/>
              <c:showSerName val="0"/>
              <c:showPercent val="1"/>
              <c:showBubbleSize val="0"/>
              <c:extLst>
                <c:ext xmlns:c15="http://schemas.microsoft.com/office/drawing/2012/chart" uri="{CE6537A1-D6FC-4f65-9D91-7224C49458BB}">
                  <c15:layout/>
                </c:ext>
              </c:extLst>
            </c:dLbl>
            <c:dLbl>
              <c:idx val="7"/>
              <c:layout>
                <c:manualLayout>
                  <c:x val="-0.11052300976479468"/>
                  <c:y val="-1.89450418420694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8"/>
              <c:layout>
                <c:manualLayout>
                  <c:x val="-4.3884049143333333E-2"/>
                  <c:y val="-3.7877869144474781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9"/>
              <c:layout>
                <c:manualLayout>
                  <c:x val="2.656079150460745E-3"/>
                  <c:y val="-1.3933299888760443E-2"/>
                </c:manualLayout>
              </c:layout>
              <c:showLegendKey val="0"/>
              <c:showVal val="0"/>
              <c:showCatName val="0"/>
              <c:showSerName val="0"/>
              <c:showPercent val="1"/>
              <c:showBubbleSize val="0"/>
              <c:extLst>
                <c:ext xmlns:c15="http://schemas.microsoft.com/office/drawing/2012/chart" uri="{CE6537A1-D6FC-4f65-9D91-7224C49458BB}">
                  <c15:layout/>
                </c:ext>
              </c:extLst>
            </c:dLbl>
            <c:dLbl>
              <c:idx val="10"/>
              <c:layout>
                <c:manualLayout>
                  <c:x val="-1.0665452676594314E-2"/>
                  <c:y val="-2.560952734093834E-2"/>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200" b="1"/>
                </a:pPr>
                <a:endParaRPr lang="sl-SI"/>
              </a:p>
            </c:txPr>
            <c:showLegendKey val="0"/>
            <c:showVal val="0"/>
            <c:showCatName val="0"/>
            <c:showSerName val="0"/>
            <c:showPercent val="1"/>
            <c:showBubbleSize val="0"/>
            <c:showLeaderLines val="1"/>
            <c:extLst>
              <c:ext xmlns:c15="http://schemas.microsoft.com/office/drawing/2012/chart" uri="{CE6537A1-D6FC-4f65-9D91-7224C49458BB}"/>
            </c:extLst>
          </c:dLbls>
          <c:cat>
            <c:strRef>
              <c:f>'VS-SI'!$G$131:$G$141</c:f>
              <c:strCache>
                <c:ptCount val="11"/>
                <c:pt idx="0">
                  <c:v>papir  </c:v>
                </c:pt>
                <c:pt idx="1">
                  <c:v>kuh. odp. in zeleni odpad </c:v>
                </c:pt>
                <c:pt idx="2">
                  <c:v>plastika </c:v>
                </c:pt>
                <c:pt idx="3">
                  <c:v>steklo </c:v>
                </c:pt>
                <c:pt idx="4">
                  <c:v>kovine  </c:v>
                </c:pt>
                <c:pt idx="5">
                  <c:v>tekstil </c:v>
                </c:pt>
                <c:pt idx="6">
                  <c:v>kompoziti</c:v>
                </c:pt>
                <c:pt idx="7">
                  <c:v>les </c:v>
                </c:pt>
                <c:pt idx="8">
                  <c:v>jedilna olja</c:v>
                </c:pt>
                <c:pt idx="9">
                  <c:v>drugo v meš. odp.</c:v>
                </c:pt>
                <c:pt idx="10">
                  <c:v>nevarni odpadki  </c:v>
                </c:pt>
              </c:strCache>
            </c:strRef>
          </c:cat>
          <c:val>
            <c:numRef>
              <c:f>'VS-SI'!$J$131:$J$141</c:f>
              <c:numCache>
                <c:formatCode>0.0000000000</c:formatCode>
                <c:ptCount val="11"/>
                <c:pt idx="0">
                  <c:v>14.133856743801969</c:v>
                </c:pt>
                <c:pt idx="1">
                  <c:v>17.651394435161826</c:v>
                </c:pt>
                <c:pt idx="2">
                  <c:v>23.792979762465414</c:v>
                </c:pt>
                <c:pt idx="3">
                  <c:v>5.7993729396357647</c:v>
                </c:pt>
                <c:pt idx="4">
                  <c:v>4</c:v>
                </c:pt>
                <c:pt idx="5">
                  <c:v>4</c:v>
                </c:pt>
                <c:pt idx="6">
                  <c:v>7</c:v>
                </c:pt>
                <c:pt idx="7">
                  <c:v>1.9952067299318101</c:v>
                </c:pt>
                <c:pt idx="8">
                  <c:v>0.05</c:v>
                </c:pt>
                <c:pt idx="9">
                  <c:v>20.577189389003212</c:v>
                </c:pt>
                <c:pt idx="10">
                  <c:v>1</c:v>
                </c:pt>
              </c:numCache>
            </c:numRef>
          </c:val>
        </c:ser>
        <c:dLbls>
          <c:showLegendKey val="0"/>
          <c:showVal val="0"/>
          <c:showCatName val="0"/>
          <c:showSerName val="0"/>
          <c:showPercent val="1"/>
          <c:showBubbleSize val="0"/>
          <c:showLeaderLines val="1"/>
        </c:dLbls>
      </c:pie3DChart>
      <c:spPr>
        <a:noFill/>
        <a:ln w="25400">
          <a:noFill/>
        </a:ln>
      </c:spPr>
    </c:plotArea>
    <c:legend>
      <c:legendPos val="r"/>
      <c:layout>
        <c:manualLayout>
          <c:xMode val="edge"/>
          <c:yMode val="edge"/>
          <c:x val="7.9934961229357004E-2"/>
          <c:y val="0.16505853145872379"/>
          <c:w val="0.83197603969976863"/>
          <c:h val="0.18415579731922821"/>
        </c:manualLayout>
      </c:layout>
      <c:overlay val="0"/>
      <c:txPr>
        <a:bodyPr/>
        <a:lstStyle/>
        <a:p>
          <a:pPr>
            <a:defRPr sz="800"/>
          </a:pPr>
          <a:endParaRPr lang="sl-SI"/>
        </a:p>
      </c:txPr>
    </c:legend>
    <c:plotVisOnly val="1"/>
    <c:dispBlanksAs val="zero"/>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sl-SI" dirty="0" smtClean="0"/>
              <a:t>Crna Gora, Podgorica</a:t>
            </a:r>
            <a:endParaRPr lang="sl-SI"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sl-SI" dirty="0" smtClean="0"/>
              <a:t>4. – 5. oktobar 2016</a:t>
            </a:r>
            <a:endParaRPr lang="sl-SI"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sl-SI" dirty="0" smtClean="0"/>
              <a:t>Stručno savjetovanje: Poglavlje 27</a:t>
            </a:r>
            <a:endParaRPr lang="sl-SI"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85014D-B8C9-4429-9D5D-4074D5D3B1DD}" type="slidenum">
              <a:rPr lang="sl-SI" smtClean="0"/>
              <a:pPr/>
              <a:t>‹#›</a:t>
            </a:fld>
            <a:endParaRPr lang="sl-SI"/>
          </a:p>
        </p:txBody>
      </p:sp>
    </p:spTree>
    <p:extLst>
      <p:ext uri="{BB962C8B-B14F-4D97-AF65-F5344CB8AC3E}">
        <p14:creationId xmlns:p14="http://schemas.microsoft.com/office/powerpoint/2010/main" val="2383388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200182-180C-4AF4-8E66-83D24CCEF011}" type="datetimeFigureOut">
              <a:rPr lang="sl-SI" smtClean="0"/>
              <a:pPr/>
              <a:t>3.10.2016</a:t>
            </a:fld>
            <a:endParaRPr lang="sl-S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578078-34C5-4A90-88C4-94B9E0AB6EF9}" type="slidenum">
              <a:rPr lang="sl-SI" smtClean="0"/>
              <a:pPr/>
              <a:t>‹#›</a:t>
            </a:fld>
            <a:endParaRPr lang="sl-SI"/>
          </a:p>
        </p:txBody>
      </p:sp>
    </p:spTree>
    <p:extLst>
      <p:ext uri="{BB962C8B-B14F-4D97-AF65-F5344CB8AC3E}">
        <p14:creationId xmlns:p14="http://schemas.microsoft.com/office/powerpoint/2010/main" val="2490535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683568" y="1268760"/>
            <a:ext cx="7704856" cy="1193304"/>
          </a:xfrm>
          <a:ln>
            <a:noFill/>
          </a:ln>
        </p:spPr>
        <p:txBody>
          <a:bodyPr vert="horz" tIns="0" rIns="18288" bIns="0" anchor="t">
            <a:noAutofit/>
            <a:scene3d>
              <a:camera prst="orthographicFront"/>
              <a:lightRig rig="freezing" dir="t">
                <a:rot lat="0" lon="0" rev="5640000"/>
              </a:lightRig>
            </a:scene3d>
            <a:sp3d prstMaterial="flat">
              <a:bevelT w="38100" h="38100"/>
              <a:contourClr>
                <a:schemeClr val="tx2"/>
              </a:contourClr>
            </a:sp3d>
          </a:bodyPr>
          <a:lstStyle>
            <a:lvl1pPr algn="ctr" rtl="0">
              <a:spcBef>
                <a:spcPct val="0"/>
              </a:spcBef>
              <a:buNone/>
              <a:defRPr sz="3200" b="1">
                <a:ln>
                  <a:noFill/>
                </a:ln>
                <a:solidFill>
                  <a:schemeClr val="bg1">
                    <a:lumMod val="50000"/>
                    <a:lumOff val="50000"/>
                  </a:schemeClr>
                </a:solidFill>
                <a:effectLst/>
                <a:latin typeface="Arial" pitchFamily="34" charset="0"/>
                <a:ea typeface="+mj-ea"/>
                <a:cs typeface="Arial" pitchFamily="34" charset="0"/>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3568" y="2780928"/>
            <a:ext cx="7704528" cy="2200208"/>
          </a:xfrm>
        </p:spPr>
        <p:txBody>
          <a:bodyPr lIns="0" rIns="18288">
            <a:noAutofit/>
          </a:bodyPr>
          <a:lstStyle>
            <a:lvl1pPr marL="0" marR="45720" indent="0" algn="ctr">
              <a:buNone/>
              <a:defRPr kumimoji="0" lang="en-US" sz="3200" b="1" kern="1200" dirty="0">
                <a:ln>
                  <a:noFill/>
                </a:ln>
                <a:solidFill>
                  <a:schemeClr val="accent3">
                    <a:lumMod val="50000"/>
                  </a:schemeClr>
                </a:solidFill>
                <a:effectLst/>
                <a:latin typeface="Arial" pitchFamily="34" charset="0"/>
                <a:ea typeface="+mj-ea"/>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30" name="Date Placeholder 29"/>
          <p:cNvSpPr>
            <a:spLocks noGrp="1"/>
          </p:cNvSpPr>
          <p:nvPr>
            <p:ph type="dt" sz="half" idx="10"/>
          </p:nvPr>
        </p:nvSpPr>
        <p:spPr>
          <a:xfrm>
            <a:off x="457200" y="6356350"/>
            <a:ext cx="3178696" cy="365125"/>
          </a:xfrm>
        </p:spPr>
        <p:txBody>
          <a:bodyPr anchor="b"/>
          <a:lstStyle>
            <a:lvl1pPr marL="0" marR="0" indent="0" algn="l" defTabSz="914400" rtl="0" eaLnBrk="1" fontAlgn="auto" latinLnBrk="0" hangingPunct="1">
              <a:lnSpc>
                <a:spcPct val="100000"/>
              </a:lnSpc>
              <a:spcBef>
                <a:spcPts val="0"/>
              </a:spcBef>
              <a:spcAft>
                <a:spcPts val="0"/>
              </a:spcAft>
              <a:buClrTx/>
              <a:buSzTx/>
              <a:buFontTx/>
              <a:buNone/>
              <a:tabLst/>
              <a:defRPr>
                <a:solidFill>
                  <a:schemeClr val="accent2">
                    <a:lumMod val="75000"/>
                  </a:schemeClr>
                </a:solidFill>
              </a:defRPr>
            </a:lvl1pPr>
          </a:lstStyle>
          <a:p>
            <a:r>
              <a:rPr lang="sl-SI" dirty="0" smtClean="0"/>
              <a:t>Rogaška Slatina, 13. - 14. oktober 2016</a:t>
            </a:r>
          </a:p>
        </p:txBody>
      </p:sp>
      <p:sp>
        <p:nvSpPr>
          <p:cNvPr id="27" name="Slide Number Placeholder 26"/>
          <p:cNvSpPr>
            <a:spLocks noGrp="1"/>
          </p:cNvSpPr>
          <p:nvPr>
            <p:ph type="sldNum" sz="quarter" idx="12"/>
          </p:nvPr>
        </p:nvSpPr>
        <p:spPr>
          <a:xfrm>
            <a:off x="7924800" y="6356350"/>
            <a:ext cx="762000" cy="365125"/>
          </a:xfrm>
        </p:spPr>
        <p:txBody>
          <a:bodyPr anchor="b"/>
          <a:lstStyle>
            <a:lvl1pPr algn="r">
              <a:defRPr>
                <a:solidFill>
                  <a:schemeClr val="accent2">
                    <a:lumMod val="75000"/>
                  </a:schemeClr>
                </a:solidFill>
                <a:latin typeface="Arial" pitchFamily="34" charset="0"/>
                <a:cs typeface="Arial" pitchFamily="34" charset="0"/>
              </a:defRPr>
            </a:lvl1pPr>
          </a:lstStyle>
          <a:p>
            <a:fld id="{6C0DF901-2735-402D-9454-065A719B2FD1}" type="slidenum">
              <a:rPr lang="sl-SI" smtClean="0"/>
              <a:pPr/>
              <a:t>‹#›</a:t>
            </a:fld>
            <a:endParaRPr lang="sl-SI"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chor="t">
            <a:normAutofit/>
          </a:bodyPr>
          <a:lstStyle>
            <a:lvl1pPr>
              <a:defRPr sz="3600"/>
            </a:lvl1p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defRPr sz="1600"/>
            </a:lvl1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sl-SI" dirty="0" smtClean="0"/>
              <a:t>Rogaška Slatina, 13. - 14. oktober 2016</a:t>
            </a:r>
          </a:p>
        </p:txBody>
      </p:sp>
      <p:sp>
        <p:nvSpPr>
          <p:cNvPr id="6" name="Slide Number Placeholder 5"/>
          <p:cNvSpPr>
            <a:spLocks noGrp="1"/>
          </p:cNvSpPr>
          <p:nvPr>
            <p:ph type="sldNum" sz="quarter" idx="12"/>
          </p:nvPr>
        </p:nvSpPr>
        <p:spPr/>
        <p:txBody>
          <a:bodyPr/>
          <a:lstStyle/>
          <a:p>
            <a:fld id="{6C0DF901-2735-402D-9454-065A719B2FD1}" type="slidenum">
              <a:rPr lang="sl-SI" smtClean="0"/>
              <a:pPr/>
              <a:t>‹#›</a:t>
            </a:fld>
            <a:endParaRPr lang="sl-SI"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356350"/>
            <a:ext cx="3538736" cy="365125"/>
          </a:xfrm>
          <a:prstGeom prst="rect">
            <a:avLst/>
          </a:prstGeom>
        </p:spPr>
        <p:txBody>
          <a:bodyPr vert="horz" lIns="0" tIns="0" rIns="0" bIns="0" anchor="b"/>
          <a:lstStyle>
            <a:lvl1pPr algn="l" eaLnBrk="1" latinLnBrk="0" hangingPunct="1">
              <a:defRPr kumimoji="0" sz="1200">
                <a:solidFill>
                  <a:schemeClr val="accent2">
                    <a:lumMod val="75000"/>
                  </a:schemeClr>
                </a:solidFill>
                <a:latin typeface="Arial" pitchFamily="34" charset="0"/>
                <a:cs typeface="Arial" pitchFamily="34" charset="0"/>
              </a:defRPr>
            </a:lvl1pPr>
          </a:lstStyle>
          <a:p>
            <a:r>
              <a:rPr lang="sl-SI" dirty="0" smtClean="0"/>
              <a:t>Rogaška Slatina, 13. - 14. oktober 2016</a:t>
            </a:r>
            <a:endParaRPr lang="sl-SI"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pitchFamily="34" charset="0"/>
                <a:cs typeface="Arial" pitchFamily="34" charset="0"/>
              </a:defRPr>
            </a:lvl1pPr>
          </a:lstStyle>
          <a:p>
            <a:fld id="{6C0DF901-2735-402D-9454-065A719B2FD1}" type="slidenum">
              <a:rPr lang="sl-SI" smtClean="0"/>
              <a:pPr/>
              <a:t>‹#›</a:t>
            </a:fld>
            <a:endParaRPr lang="sl-SI"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7" r:id="rId1"/>
    <p:sldLayoutId id="2147483678" r:id="rId2"/>
    <p:sldLayoutId id="2147483683" r:id="rId3"/>
  </p:sldLayoutIdLst>
  <p:hf hdr="0" ftr="0"/>
  <p:txStyles>
    <p:titleStyle>
      <a:lvl1pPr algn="l" rtl="0" eaLnBrk="1" latinLnBrk="0" hangingPunct="1">
        <a:spcBef>
          <a:spcPct val="0"/>
        </a:spcBef>
        <a:buNone/>
        <a:defRPr kumimoji="0" sz="5000" b="0" kern="1200">
          <a:ln>
            <a:noFill/>
          </a:ln>
          <a:solidFill>
            <a:schemeClr val="tx2"/>
          </a:solidFill>
          <a:effectLst/>
          <a:latin typeface="Arial" pitchFamily="34" charset="0"/>
          <a:ea typeface="+mj-ea"/>
          <a:cs typeface="Arial" pitchFamily="34" charset="0"/>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Arial" pitchFamily="34" charset="0"/>
          <a:ea typeface="+mn-ea"/>
          <a:cs typeface="Arial" pitchFamily="34" charset="0"/>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Arial" pitchFamily="34" charset="0"/>
          <a:ea typeface="+mn-ea"/>
          <a:cs typeface="Arial" pitchFamily="34" charset="0"/>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Arial" pitchFamily="34" charset="0"/>
          <a:ea typeface="+mn-ea"/>
          <a:cs typeface="Arial" pitchFamily="34" charset="0"/>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Arial" pitchFamily="34" charset="0"/>
          <a:ea typeface="+mn-ea"/>
          <a:cs typeface="Arial" pitchFamily="34" charset="0"/>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sz="3600" dirty="0" smtClean="0"/>
              <a:t>Kako do reciklažnih ciljev 2020 ?</a:t>
            </a:r>
            <a:endParaRPr lang="sl-SI" sz="3600" dirty="0"/>
          </a:p>
        </p:txBody>
      </p:sp>
      <p:sp>
        <p:nvSpPr>
          <p:cNvPr id="3" name="Subtitle 2"/>
          <p:cNvSpPr>
            <a:spLocks noGrp="1"/>
          </p:cNvSpPr>
          <p:nvPr>
            <p:ph type="subTitle" idx="1"/>
          </p:nvPr>
        </p:nvSpPr>
        <p:spPr/>
        <p:txBody>
          <a:bodyPr/>
          <a:lstStyle/>
          <a:p>
            <a:r>
              <a:rPr lang="sl-SI" sz="2800" dirty="0" smtClean="0"/>
              <a:t>Doseganje ciljev recikliranja komunalnih odpadkov v Sloveniji glede na pravila za izračun doseganja ciljev iz predloga o spremembi Direktive 2008/98/ES</a:t>
            </a:r>
          </a:p>
          <a:p>
            <a:endParaRPr lang="sl-SI" dirty="0" smtClean="0"/>
          </a:p>
          <a:p>
            <a:endParaRPr lang="sl-SI" dirty="0"/>
          </a:p>
        </p:txBody>
      </p:sp>
      <p:sp>
        <p:nvSpPr>
          <p:cNvPr id="4" name="Date Placeholder 3"/>
          <p:cNvSpPr>
            <a:spLocks noGrp="1"/>
          </p:cNvSpPr>
          <p:nvPr>
            <p:ph type="dt" sz="half" idx="10"/>
          </p:nvPr>
        </p:nvSpPr>
        <p:spPr/>
        <p:txBody>
          <a:bodyPr/>
          <a:lstStyle/>
          <a:p>
            <a:r>
              <a:rPr lang="sl-SI" smtClean="0"/>
              <a:t>Rogaška Slatina, 13. - 14. oktober 2016</a:t>
            </a:r>
            <a:endParaRPr lang="sl-SI" dirty="0" smtClean="0"/>
          </a:p>
        </p:txBody>
      </p:sp>
      <p:sp>
        <p:nvSpPr>
          <p:cNvPr id="5" name="Slide Number Placeholder 4"/>
          <p:cNvSpPr>
            <a:spLocks noGrp="1"/>
          </p:cNvSpPr>
          <p:nvPr>
            <p:ph type="sldNum" sz="quarter" idx="12"/>
          </p:nvPr>
        </p:nvSpPr>
        <p:spPr/>
        <p:txBody>
          <a:bodyPr/>
          <a:lstStyle/>
          <a:p>
            <a:fld id="{6C0DF901-2735-402D-9454-065A719B2FD1}" type="slidenum">
              <a:rPr lang="sl-SI" smtClean="0"/>
              <a:pPr/>
              <a:t>1</a:t>
            </a:fld>
            <a:endParaRPr lang="sl-SI" dirty="0"/>
          </a:p>
        </p:txBody>
      </p:sp>
      <p:sp>
        <p:nvSpPr>
          <p:cNvPr id="6" name="Rectangle 5"/>
          <p:cNvSpPr/>
          <p:nvPr/>
        </p:nvSpPr>
        <p:spPr>
          <a:xfrm>
            <a:off x="2051720" y="5085184"/>
            <a:ext cx="3384376" cy="93610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400" dirty="0" smtClean="0">
                <a:solidFill>
                  <a:schemeClr val="accent3">
                    <a:lumMod val="50000"/>
                  </a:schemeClr>
                </a:solidFill>
                <a:latin typeface="Arial" pitchFamily="34" charset="0"/>
                <a:cs typeface="Arial" pitchFamily="34" charset="0"/>
              </a:rPr>
              <a:t>Radovan Tavzes</a:t>
            </a:r>
            <a:endParaRPr lang="sl-SI" sz="2400" dirty="0">
              <a:solidFill>
                <a:schemeClr val="accent3">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sl-SI" smtClean="0"/>
              <a:t>Rogaška Slatina, 13. - 14. oktober 2016</a:t>
            </a:r>
            <a:endParaRPr lang="sl-SI" dirty="0" smtClean="0"/>
          </a:p>
        </p:txBody>
      </p:sp>
      <p:sp>
        <p:nvSpPr>
          <p:cNvPr id="5" name="Slide Number Placeholder 4"/>
          <p:cNvSpPr>
            <a:spLocks noGrp="1"/>
          </p:cNvSpPr>
          <p:nvPr>
            <p:ph type="sldNum" sz="quarter" idx="12"/>
          </p:nvPr>
        </p:nvSpPr>
        <p:spPr/>
        <p:txBody>
          <a:bodyPr/>
          <a:lstStyle/>
          <a:p>
            <a:fld id="{6C0DF901-2735-402D-9454-065A719B2FD1}" type="slidenum">
              <a:rPr lang="sl-SI" smtClean="0"/>
              <a:pPr/>
              <a:t>10</a:t>
            </a:fld>
            <a:endParaRPr lang="sl-SI" dirty="0"/>
          </a:p>
        </p:txBody>
      </p:sp>
      <p:sp>
        <p:nvSpPr>
          <p:cNvPr id="6" name="Title 1"/>
          <p:cNvSpPr>
            <a:spLocks noGrp="1"/>
          </p:cNvSpPr>
          <p:nvPr>
            <p:ph type="title"/>
          </p:nvPr>
        </p:nvSpPr>
        <p:spPr>
          <a:xfrm>
            <a:off x="285720" y="500042"/>
            <a:ext cx="8715436" cy="1010400"/>
          </a:xfrm>
        </p:spPr>
        <p:txBody>
          <a:bodyPr>
            <a:normAutofit fontScale="90000"/>
          </a:bodyPr>
          <a:lstStyle/>
          <a:p>
            <a:pPr algn="ctr"/>
            <a:r>
              <a:rPr lang="sl-SI" sz="2800" b="1" dirty="0" smtClean="0">
                <a:solidFill>
                  <a:schemeClr val="tx1">
                    <a:lumMod val="50000"/>
                    <a:lumOff val="50000"/>
                  </a:schemeClr>
                </a:solidFill>
              </a:rPr>
              <a:t>Operativni program ravnanja s komunalnimi odpadki</a:t>
            </a:r>
            <a:br>
              <a:rPr lang="sl-SI" sz="2800" b="1" dirty="0" smtClean="0">
                <a:solidFill>
                  <a:schemeClr val="tx1">
                    <a:lumMod val="50000"/>
                    <a:lumOff val="50000"/>
                  </a:schemeClr>
                </a:solidFill>
              </a:rPr>
            </a:br>
            <a:r>
              <a:rPr lang="sl-SI" sz="2800" b="1" dirty="0" smtClean="0">
                <a:solidFill>
                  <a:schemeClr val="tx1">
                    <a:lumMod val="50000"/>
                    <a:lumOff val="50000"/>
                  </a:schemeClr>
                </a:solidFill>
              </a:rPr>
              <a:t>Kako se različnost scenarijev opazi? </a:t>
            </a:r>
            <a:endParaRPr lang="sl-SI" sz="2800" b="1" dirty="0">
              <a:solidFill>
                <a:schemeClr val="tx1">
                  <a:lumMod val="50000"/>
                  <a:lumOff val="50000"/>
                </a:schemeClr>
              </a:solidFill>
            </a:endParaRPr>
          </a:p>
        </p:txBody>
      </p:sp>
      <p:sp>
        <p:nvSpPr>
          <p:cNvPr id="7" name="Content Placeholder 2"/>
          <p:cNvSpPr>
            <a:spLocks noGrp="1"/>
          </p:cNvSpPr>
          <p:nvPr>
            <p:ph idx="1"/>
          </p:nvPr>
        </p:nvSpPr>
        <p:spPr>
          <a:xfrm>
            <a:off x="0" y="1571612"/>
            <a:ext cx="9144000" cy="1928826"/>
          </a:xfrm>
        </p:spPr>
        <p:txBody>
          <a:bodyPr>
            <a:normAutofit/>
          </a:bodyPr>
          <a:lstStyle/>
          <a:p>
            <a:pPr>
              <a:buNone/>
            </a:pPr>
            <a:r>
              <a:rPr lang="sl-SI" sz="1800" dirty="0" smtClean="0"/>
              <a:t>	</a:t>
            </a:r>
            <a:r>
              <a:rPr lang="sl-SI" sz="1600" dirty="0" smtClean="0"/>
              <a:t>Za oba scenarija ravnanja s komunalnimi odpadki so ovrednotene letne količine nastajanja (zbiranja), predelave in odstranjevanja posamezne frakcije komunalnih odpadkov in podatki o tokovih embalaže, vsebnosti TOC v obdelanih mešanih komunalnih odpadkih in podobno. </a:t>
            </a:r>
          </a:p>
          <a:p>
            <a:pPr>
              <a:buNone/>
            </a:pPr>
            <a:endParaRPr lang="sl-SI" sz="1600" b="1" u="sng" dirty="0" smtClean="0"/>
          </a:p>
          <a:p>
            <a:pPr>
              <a:buNone/>
            </a:pPr>
            <a:r>
              <a:rPr lang="sl-SI" sz="1600" b="1" dirty="0" smtClean="0"/>
              <a:t>	</a:t>
            </a:r>
            <a:r>
              <a:rPr lang="sl-SI" sz="1600" b="1" u="sng" dirty="0" smtClean="0"/>
              <a:t>“Scenarij I” (scenarij najmanjšega obsega) </a:t>
            </a:r>
            <a:r>
              <a:rPr lang="sl-SI" sz="1600" dirty="0" smtClean="0"/>
              <a:t>najbolj odstopa od </a:t>
            </a:r>
            <a:r>
              <a:rPr lang="sl-SI" sz="1600" b="1" u="sng" dirty="0" smtClean="0"/>
              <a:t>“Scenarija II) (scenarij izvedljivega obsega)</a:t>
            </a:r>
            <a:r>
              <a:rPr lang="sl-SI" sz="1600" dirty="0" smtClean="0"/>
              <a:t>  pri predvidenem toku nastajanja mešanih komunalnih odpadkov.  </a:t>
            </a:r>
          </a:p>
          <a:p>
            <a:pPr>
              <a:buNone/>
            </a:pPr>
            <a:endParaRPr lang="sl-SI" sz="1600" dirty="0" smtClean="0">
              <a:solidFill>
                <a:srgbClr val="FF0000"/>
              </a:solidFill>
            </a:endParaRPr>
          </a:p>
          <a:p>
            <a:pPr>
              <a:buNone/>
            </a:pPr>
            <a:endParaRPr lang="sl-SI" sz="1600" dirty="0" smtClean="0"/>
          </a:p>
        </p:txBody>
      </p:sp>
      <p:graphicFrame>
        <p:nvGraphicFramePr>
          <p:cNvPr id="8" name="Chart 12"/>
          <p:cNvGraphicFramePr>
            <a:graphicFrameLocks/>
          </p:cNvGraphicFramePr>
          <p:nvPr/>
        </p:nvGraphicFramePr>
        <p:xfrm>
          <a:off x="214282" y="3571876"/>
          <a:ext cx="4465717" cy="288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12"/>
          <p:cNvGraphicFramePr>
            <a:graphicFrameLocks/>
          </p:cNvGraphicFramePr>
          <p:nvPr/>
        </p:nvGraphicFramePr>
        <p:xfrm>
          <a:off x="4572000" y="3571876"/>
          <a:ext cx="4572000" cy="287845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sl-SI" smtClean="0"/>
              <a:t>Rogaška Slatina, 13. - 14. oktober 2016</a:t>
            </a:r>
            <a:endParaRPr lang="sl-SI" dirty="0" smtClean="0"/>
          </a:p>
        </p:txBody>
      </p:sp>
      <p:sp>
        <p:nvSpPr>
          <p:cNvPr id="5" name="Slide Number Placeholder 4"/>
          <p:cNvSpPr>
            <a:spLocks noGrp="1"/>
          </p:cNvSpPr>
          <p:nvPr>
            <p:ph type="sldNum" sz="quarter" idx="12"/>
          </p:nvPr>
        </p:nvSpPr>
        <p:spPr/>
        <p:txBody>
          <a:bodyPr/>
          <a:lstStyle/>
          <a:p>
            <a:fld id="{6C0DF901-2735-402D-9454-065A719B2FD1}" type="slidenum">
              <a:rPr lang="sl-SI" smtClean="0"/>
              <a:pPr/>
              <a:t>11</a:t>
            </a:fld>
            <a:endParaRPr lang="sl-SI" dirty="0"/>
          </a:p>
        </p:txBody>
      </p:sp>
      <p:sp>
        <p:nvSpPr>
          <p:cNvPr id="6" name="Title 1"/>
          <p:cNvSpPr>
            <a:spLocks noGrp="1"/>
          </p:cNvSpPr>
          <p:nvPr>
            <p:ph type="title"/>
          </p:nvPr>
        </p:nvSpPr>
        <p:spPr>
          <a:xfrm>
            <a:off x="285720" y="500042"/>
            <a:ext cx="8715436" cy="1010400"/>
          </a:xfrm>
        </p:spPr>
        <p:txBody>
          <a:bodyPr>
            <a:normAutofit fontScale="90000"/>
          </a:bodyPr>
          <a:lstStyle/>
          <a:p>
            <a:pPr algn="ctr"/>
            <a:r>
              <a:rPr lang="sl-SI" sz="2800" b="1" dirty="0" smtClean="0">
                <a:solidFill>
                  <a:schemeClr val="tx1">
                    <a:lumMod val="50000"/>
                    <a:lumOff val="50000"/>
                  </a:schemeClr>
                </a:solidFill>
              </a:rPr>
              <a:t>Operativni program ravnanja s komunalnimi odpadki</a:t>
            </a:r>
            <a:br>
              <a:rPr lang="sl-SI" sz="2800" b="1" dirty="0" smtClean="0">
                <a:solidFill>
                  <a:schemeClr val="tx1">
                    <a:lumMod val="50000"/>
                    <a:lumOff val="50000"/>
                  </a:schemeClr>
                </a:solidFill>
              </a:rPr>
            </a:br>
            <a:r>
              <a:rPr lang="sl-SI" sz="2800" b="1" dirty="0" smtClean="0">
                <a:solidFill>
                  <a:schemeClr val="tx1">
                    <a:lumMod val="50000"/>
                    <a:lumOff val="50000"/>
                  </a:schemeClr>
                </a:solidFill>
              </a:rPr>
              <a:t>Ali so parametri scenarijev realni? </a:t>
            </a:r>
            <a:endParaRPr lang="sl-SI" sz="2800" b="1" dirty="0">
              <a:solidFill>
                <a:schemeClr val="tx1">
                  <a:lumMod val="50000"/>
                  <a:lumOff val="50000"/>
                </a:schemeClr>
              </a:solidFill>
            </a:endParaRPr>
          </a:p>
        </p:txBody>
      </p:sp>
      <p:sp>
        <p:nvSpPr>
          <p:cNvPr id="7" name="Content Placeholder 2"/>
          <p:cNvSpPr>
            <a:spLocks noGrp="1"/>
          </p:cNvSpPr>
          <p:nvPr>
            <p:ph idx="1"/>
          </p:nvPr>
        </p:nvSpPr>
        <p:spPr>
          <a:xfrm>
            <a:off x="0" y="1571612"/>
            <a:ext cx="9144000" cy="1928826"/>
          </a:xfrm>
        </p:spPr>
        <p:txBody>
          <a:bodyPr>
            <a:normAutofit/>
          </a:bodyPr>
          <a:lstStyle/>
          <a:p>
            <a:pPr>
              <a:buNone/>
            </a:pPr>
            <a:r>
              <a:rPr lang="sl-SI" sz="1800" dirty="0" smtClean="0"/>
              <a:t>	</a:t>
            </a:r>
            <a:r>
              <a:rPr lang="sl-SI" sz="1600" dirty="0" smtClean="0"/>
              <a:t>Za ocenjevanje možnosti doseganja ciljev recikliranja komunalnih odpadkov v letu 2020 sta na kritični poti dve skupini parametrov, ki so prevzeti v računskem modelu </a:t>
            </a:r>
            <a:r>
              <a:rPr lang="pl-PL" sz="1600" dirty="0" smtClean="0"/>
              <a:t>za vrednotenje scenarijev ravnanja s komunalnimi odpadki </a:t>
            </a:r>
            <a:r>
              <a:rPr lang="sl-SI" sz="1600" dirty="0" smtClean="0"/>
              <a:t>v obdobju do leta 2020 in v obdobju 2020-2030:</a:t>
            </a:r>
          </a:p>
          <a:p>
            <a:pPr>
              <a:buNone/>
            </a:pPr>
            <a:endParaRPr lang="sl-SI" sz="1600" dirty="0" smtClean="0"/>
          </a:p>
          <a:p>
            <a:pPr>
              <a:buNone/>
            </a:pPr>
            <a:r>
              <a:rPr lang="sl-SI" sz="1600" dirty="0" smtClean="0"/>
              <a:t>	- sestava mešanih komunalnih odpadkov v izhodiščnem letu (2015),</a:t>
            </a:r>
          </a:p>
          <a:p>
            <a:pPr>
              <a:buNone/>
            </a:pPr>
            <a:r>
              <a:rPr lang="sl-SI" sz="1600" dirty="0" smtClean="0"/>
              <a:t>	- delež recikliranja ločeno zbranih ali iz mešanih komunalnih izločenih frakcij. </a:t>
            </a:r>
          </a:p>
          <a:p>
            <a:pPr>
              <a:buNone/>
            </a:pPr>
            <a:endParaRPr lang="sl-SI" sz="1600" dirty="0" smtClean="0"/>
          </a:p>
          <a:p>
            <a:pPr>
              <a:buNone/>
            </a:pPr>
            <a:endParaRPr lang="sl-SI" sz="1600" dirty="0" smtClean="0"/>
          </a:p>
          <a:p>
            <a:pPr>
              <a:buNone/>
            </a:pPr>
            <a:endParaRPr lang="sl-SI" sz="1600" dirty="0" smtClean="0">
              <a:solidFill>
                <a:srgbClr val="FF0000"/>
              </a:solidFill>
            </a:endParaRPr>
          </a:p>
          <a:p>
            <a:pPr>
              <a:buNone/>
            </a:pPr>
            <a:endParaRPr lang="sl-SI" sz="1600" dirty="0" smtClean="0"/>
          </a:p>
        </p:txBody>
      </p:sp>
      <p:graphicFrame>
        <p:nvGraphicFramePr>
          <p:cNvPr id="8" name="Chart 1"/>
          <p:cNvGraphicFramePr>
            <a:graphicFrameLocks/>
          </p:cNvGraphicFramePr>
          <p:nvPr/>
        </p:nvGraphicFramePr>
        <p:xfrm>
          <a:off x="142844" y="3357562"/>
          <a:ext cx="4794883" cy="3214686"/>
        </p:xfrm>
        <a:graphic>
          <a:graphicData uri="http://schemas.openxmlformats.org/drawingml/2006/chart">
            <c:chart xmlns:c="http://schemas.openxmlformats.org/drawingml/2006/chart" xmlns:r="http://schemas.openxmlformats.org/officeDocument/2006/relationships" r:id="rId2"/>
          </a:graphicData>
        </a:graphic>
      </p:graphicFrame>
      <p:pic>
        <p:nvPicPr>
          <p:cNvPr id="6145" name="Picture 1"/>
          <p:cNvPicPr>
            <a:picLocks noChangeAspect="1" noChangeArrowheads="1"/>
          </p:cNvPicPr>
          <p:nvPr/>
        </p:nvPicPr>
        <p:blipFill>
          <a:blip r:embed="rId3" cstate="print"/>
          <a:srcRect/>
          <a:stretch>
            <a:fillRect/>
          </a:stretch>
        </p:blipFill>
        <p:spPr bwMode="auto">
          <a:xfrm>
            <a:off x="4500562" y="5000636"/>
            <a:ext cx="4521271" cy="1243014"/>
          </a:xfrm>
          <a:prstGeom prst="rect">
            <a:avLst/>
          </a:prstGeom>
          <a:noFill/>
          <a:ln w="9525">
            <a:noFill/>
            <a:miter lim="800000"/>
            <a:headEnd/>
            <a:tailEnd/>
          </a:ln>
        </p:spPr>
      </p:pic>
      <p:pic>
        <p:nvPicPr>
          <p:cNvPr id="6146" name="Picture 2"/>
          <p:cNvPicPr>
            <a:picLocks noChangeAspect="1" noChangeArrowheads="1"/>
          </p:cNvPicPr>
          <p:nvPr/>
        </p:nvPicPr>
        <p:blipFill>
          <a:blip r:embed="rId4" cstate="print"/>
          <a:srcRect/>
          <a:stretch>
            <a:fillRect/>
          </a:stretch>
        </p:blipFill>
        <p:spPr bwMode="auto">
          <a:xfrm>
            <a:off x="4500562" y="3571876"/>
            <a:ext cx="4546603" cy="8383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sl-SI" dirty="0" smtClean="0"/>
              <a:t>Rogaška Slatina, 13. - 14. oktober 2016</a:t>
            </a:r>
          </a:p>
        </p:txBody>
      </p:sp>
      <p:sp>
        <p:nvSpPr>
          <p:cNvPr id="5" name="Slide Number Placeholder 4"/>
          <p:cNvSpPr>
            <a:spLocks noGrp="1"/>
          </p:cNvSpPr>
          <p:nvPr>
            <p:ph type="sldNum" sz="quarter" idx="12"/>
          </p:nvPr>
        </p:nvSpPr>
        <p:spPr/>
        <p:txBody>
          <a:bodyPr/>
          <a:lstStyle/>
          <a:p>
            <a:fld id="{6C0DF901-2735-402D-9454-065A719B2FD1}" type="slidenum">
              <a:rPr lang="sl-SI" smtClean="0"/>
              <a:pPr/>
              <a:t>12</a:t>
            </a:fld>
            <a:endParaRPr lang="sl-SI" dirty="0"/>
          </a:p>
        </p:txBody>
      </p:sp>
      <p:sp>
        <p:nvSpPr>
          <p:cNvPr id="6" name="Title 1"/>
          <p:cNvSpPr>
            <a:spLocks noGrp="1"/>
          </p:cNvSpPr>
          <p:nvPr>
            <p:ph type="title"/>
          </p:nvPr>
        </p:nvSpPr>
        <p:spPr>
          <a:xfrm>
            <a:off x="0" y="500042"/>
            <a:ext cx="9286908" cy="1010400"/>
          </a:xfrm>
        </p:spPr>
        <p:txBody>
          <a:bodyPr>
            <a:noAutofit/>
          </a:bodyPr>
          <a:lstStyle/>
          <a:p>
            <a:pPr algn="ctr"/>
            <a:r>
              <a:rPr lang="sl-SI" sz="2800" b="1" dirty="0" smtClean="0">
                <a:solidFill>
                  <a:schemeClr val="tx1">
                    <a:lumMod val="50000"/>
                    <a:lumOff val="50000"/>
                  </a:schemeClr>
                </a:solidFill>
              </a:rPr>
              <a:t>Operativni program ravnanja s komunalnimi odpadki</a:t>
            </a:r>
            <a:br>
              <a:rPr lang="sl-SI" sz="2800" b="1" dirty="0" smtClean="0">
                <a:solidFill>
                  <a:schemeClr val="tx1">
                    <a:lumMod val="50000"/>
                    <a:lumOff val="50000"/>
                  </a:schemeClr>
                </a:solidFill>
              </a:rPr>
            </a:br>
            <a:r>
              <a:rPr lang="sl-SI" sz="2800" b="1" dirty="0" smtClean="0">
                <a:solidFill>
                  <a:schemeClr val="tx1">
                    <a:lumMod val="50000"/>
                    <a:lumOff val="50000"/>
                  </a:schemeClr>
                </a:solidFill>
              </a:rPr>
              <a:t>Največja občutljivost scenarijev na parametre? </a:t>
            </a:r>
            <a:endParaRPr lang="sl-SI" sz="2800" b="1" dirty="0">
              <a:solidFill>
                <a:schemeClr val="tx1">
                  <a:lumMod val="50000"/>
                  <a:lumOff val="50000"/>
                </a:schemeClr>
              </a:solidFill>
            </a:endParaRPr>
          </a:p>
        </p:txBody>
      </p:sp>
      <p:sp>
        <p:nvSpPr>
          <p:cNvPr id="7" name="Content Placeholder 2"/>
          <p:cNvSpPr>
            <a:spLocks noGrp="1"/>
          </p:cNvSpPr>
          <p:nvPr>
            <p:ph idx="1"/>
          </p:nvPr>
        </p:nvSpPr>
        <p:spPr>
          <a:xfrm>
            <a:off x="142844" y="1571612"/>
            <a:ext cx="8858312" cy="4429156"/>
          </a:xfrm>
        </p:spPr>
        <p:txBody>
          <a:bodyPr>
            <a:normAutofit/>
          </a:bodyPr>
          <a:lstStyle/>
          <a:p>
            <a:pPr>
              <a:buNone/>
            </a:pPr>
            <a:r>
              <a:rPr lang="sl-SI" sz="1800" kern="0" dirty="0" smtClean="0"/>
              <a:t>	</a:t>
            </a:r>
            <a:r>
              <a:rPr lang="sl-SI" kern="0" dirty="0" smtClean="0"/>
              <a:t>Oba scenarija razvoja ravnanja s komunalnimi odpadki sta najbolj občutljiva na:</a:t>
            </a:r>
          </a:p>
          <a:p>
            <a:pPr>
              <a:buNone/>
            </a:pPr>
            <a:endParaRPr lang="sl-SI" kern="0" dirty="0" smtClean="0"/>
          </a:p>
          <a:p>
            <a:pPr>
              <a:buNone/>
            </a:pPr>
            <a:r>
              <a:rPr lang="sl-SI" kern="0" dirty="0" smtClean="0"/>
              <a:t> 	- prevzeto vrednost deleža recikliranja plastike in deleža recikliranja tako imenovanih “drugih” odpadkov, ki jih sestavlja v večjem delu (okoli 70 % glede na maso) mešana embalaža in embalaža iz kompozitov, in</a:t>
            </a:r>
          </a:p>
          <a:p>
            <a:pPr>
              <a:buNone/>
            </a:pPr>
            <a:r>
              <a:rPr lang="sl-SI" kern="0" dirty="0" smtClean="0"/>
              <a:t>	</a:t>
            </a:r>
          </a:p>
          <a:p>
            <a:pPr>
              <a:buNone/>
            </a:pPr>
            <a:r>
              <a:rPr lang="sl-SI" kern="0" dirty="0" smtClean="0"/>
              <a:t>	- prevzeto vrednost deleža bioloških komunalnih odpadkov (v skladu s predlogom o spremembah Direktive 2008/98/EC so biološki komunalni odpadki biorazgradljivi odpadki z vrtov in iz parkov, kuhinjske odpadke iz gospodinjstev, restavracij, gostinskih dejavnosti in trgovin na drobno, primerljive odpadke iz obratov za predelavo hrane ter druge po naravi, sestavi in količini primerljive odpadke).  </a:t>
            </a:r>
          </a:p>
          <a:p>
            <a:pPr>
              <a:buNone/>
            </a:pPr>
            <a:endParaRPr lang="sl-SI" kern="0" dirty="0" smtClean="0"/>
          </a:p>
          <a:p>
            <a:pPr>
              <a:buNone/>
            </a:pPr>
            <a:r>
              <a:rPr lang="sl-SI" kern="0" dirty="0" smtClean="0"/>
              <a:t>	</a:t>
            </a:r>
            <a:r>
              <a:rPr lang="sl-SI" kern="0" dirty="0" smtClean="0">
                <a:solidFill>
                  <a:srgbClr val="FF0000"/>
                </a:solidFill>
              </a:rPr>
              <a:t>Za recikliranje bioloških komunalnih odpadkov šteje kompostiranje, pri katerem se kompost glede na njegovo kakovost lahko uporabi na kmetijskih zemljiščih.</a:t>
            </a:r>
          </a:p>
          <a:p>
            <a:pPr>
              <a:buNone/>
            </a:pPr>
            <a:endParaRPr lang="sl-SI" sz="3400" b="1" kern="0" dirty="0" smtClean="0">
              <a:solidFill>
                <a:srgbClr val="FF0000"/>
              </a:solidFill>
            </a:endParaRPr>
          </a:p>
          <a:p>
            <a:pPr>
              <a:buNone/>
            </a:pPr>
            <a:endParaRPr lang="sl-SI" sz="1600" kern="0" dirty="0" smtClean="0"/>
          </a:p>
          <a:p>
            <a:pPr>
              <a:buNone/>
            </a:pPr>
            <a:endParaRPr lang="sl-SI" sz="1600" kern="0" dirty="0" smtClean="0"/>
          </a:p>
          <a:p>
            <a:pPr>
              <a:buNone/>
            </a:pPr>
            <a:endParaRPr lang="sl-SI" sz="1600" kern="0" dirty="0" smtClean="0">
              <a:solidFill>
                <a:srgbClr val="FF0000"/>
              </a:solidFill>
            </a:endParaRPr>
          </a:p>
          <a:p>
            <a:pPr>
              <a:buNone/>
            </a:pPr>
            <a:endParaRPr lang="sl-SI" sz="1600" kern="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grada datuma 3"/>
          <p:cNvSpPr>
            <a:spLocks noGrp="1"/>
          </p:cNvSpPr>
          <p:nvPr>
            <p:ph type="dt" sz="half" idx="10"/>
          </p:nvPr>
        </p:nvSpPr>
        <p:spPr/>
        <p:txBody>
          <a:bodyPr/>
          <a:lstStyle/>
          <a:p>
            <a:r>
              <a:rPr lang="sl-SI" smtClean="0"/>
              <a:t>Rogaška Slatina, 13. - 14. oktober 2016</a:t>
            </a:r>
            <a:endParaRPr lang="sl-SI" dirty="0" smtClean="0"/>
          </a:p>
        </p:txBody>
      </p:sp>
      <p:sp>
        <p:nvSpPr>
          <p:cNvPr id="5" name="Ograda številke diapozitiva 4"/>
          <p:cNvSpPr>
            <a:spLocks noGrp="1"/>
          </p:cNvSpPr>
          <p:nvPr>
            <p:ph type="sldNum" sz="quarter" idx="12"/>
          </p:nvPr>
        </p:nvSpPr>
        <p:spPr/>
        <p:txBody>
          <a:bodyPr/>
          <a:lstStyle/>
          <a:p>
            <a:fld id="{6C0DF901-2735-402D-9454-065A719B2FD1}" type="slidenum">
              <a:rPr lang="sl-SI" smtClean="0"/>
              <a:pPr/>
              <a:t>13</a:t>
            </a:fld>
            <a:endParaRPr lang="sl-SI" dirty="0"/>
          </a:p>
        </p:txBody>
      </p:sp>
      <p:sp>
        <p:nvSpPr>
          <p:cNvPr id="6" name="Title 1"/>
          <p:cNvSpPr>
            <a:spLocks noGrp="1"/>
          </p:cNvSpPr>
          <p:nvPr>
            <p:ph type="title"/>
          </p:nvPr>
        </p:nvSpPr>
        <p:spPr>
          <a:xfrm>
            <a:off x="0" y="500042"/>
            <a:ext cx="9286908" cy="1010400"/>
          </a:xfrm>
        </p:spPr>
        <p:txBody>
          <a:bodyPr>
            <a:noAutofit/>
          </a:bodyPr>
          <a:lstStyle/>
          <a:p>
            <a:pPr algn="ctr"/>
            <a:r>
              <a:rPr lang="sl-SI" sz="2800" b="1" dirty="0" smtClean="0">
                <a:solidFill>
                  <a:schemeClr val="tx1">
                    <a:lumMod val="50000"/>
                    <a:lumOff val="50000"/>
                  </a:schemeClr>
                </a:solidFill>
              </a:rPr>
              <a:t>Operativni program ravnanja s komunalnimi odpadki</a:t>
            </a:r>
            <a:br>
              <a:rPr lang="sl-SI" sz="2800" b="1" dirty="0" smtClean="0">
                <a:solidFill>
                  <a:schemeClr val="tx1">
                    <a:lumMod val="50000"/>
                    <a:lumOff val="50000"/>
                  </a:schemeClr>
                </a:solidFill>
              </a:rPr>
            </a:br>
            <a:r>
              <a:rPr lang="sl-SI" sz="2800" b="1" dirty="0" smtClean="0">
                <a:solidFill>
                  <a:schemeClr val="tx1">
                    <a:lumMod val="50000"/>
                    <a:lumOff val="50000"/>
                  </a:schemeClr>
                </a:solidFill>
              </a:rPr>
              <a:t>Občutljivost na parameter recikliranja plastike? </a:t>
            </a:r>
            <a:endParaRPr lang="sl-SI" sz="2800" b="1" dirty="0">
              <a:solidFill>
                <a:schemeClr val="tx1">
                  <a:lumMod val="50000"/>
                  <a:lumOff val="50000"/>
                </a:schemeClr>
              </a:solidFill>
            </a:endParaRPr>
          </a:p>
        </p:txBody>
      </p:sp>
      <p:sp>
        <p:nvSpPr>
          <p:cNvPr id="7" name="Content Placeholder 2"/>
          <p:cNvSpPr>
            <a:spLocks noGrp="1"/>
          </p:cNvSpPr>
          <p:nvPr>
            <p:ph idx="1"/>
          </p:nvPr>
        </p:nvSpPr>
        <p:spPr>
          <a:xfrm>
            <a:off x="142844" y="1571612"/>
            <a:ext cx="8858312" cy="2143140"/>
          </a:xfrm>
        </p:spPr>
        <p:txBody>
          <a:bodyPr>
            <a:normAutofit/>
          </a:bodyPr>
          <a:lstStyle/>
          <a:p>
            <a:pPr>
              <a:buNone/>
            </a:pPr>
            <a:r>
              <a:rPr lang="sl-SI" sz="1800" kern="0" dirty="0" smtClean="0"/>
              <a:t>	</a:t>
            </a:r>
            <a:r>
              <a:rPr lang="sl-SI" kern="0" dirty="0" smtClean="0"/>
              <a:t>Če je delež recikliranja plastike in delež recikliranja tako imenovanih “drugih” odpadkov manjši od 35 %:</a:t>
            </a:r>
          </a:p>
          <a:p>
            <a:pPr>
              <a:buNone/>
            </a:pPr>
            <a:endParaRPr lang="sl-SI" kern="0" dirty="0" smtClean="0"/>
          </a:p>
          <a:p>
            <a:pPr>
              <a:buNone/>
            </a:pPr>
            <a:r>
              <a:rPr lang="sl-SI" kern="0" dirty="0" smtClean="0"/>
              <a:t>	- je po “Scenariju I” ogroženo doseganje ciljev recikliranja v letih 2025 in 2030, cilj recikliranja v letu 2020 pa je dosegljiv, in</a:t>
            </a:r>
          </a:p>
          <a:p>
            <a:pPr>
              <a:buNone/>
            </a:pPr>
            <a:r>
              <a:rPr lang="sl-SI" kern="0" dirty="0" smtClean="0"/>
              <a:t> 	- je po “Scenariju II” ogroženo doseganje cilja recikliranja v letu 2030, cilja recikliranja v letih 2020 in 2025 pa sta dosegljiva.</a:t>
            </a:r>
          </a:p>
          <a:p>
            <a:pPr>
              <a:buNone/>
            </a:pPr>
            <a:endParaRPr lang="sl-SI" sz="3400" b="1" kern="0" dirty="0" smtClean="0">
              <a:solidFill>
                <a:srgbClr val="FF0000"/>
              </a:solidFill>
            </a:endParaRPr>
          </a:p>
          <a:p>
            <a:pPr>
              <a:buNone/>
            </a:pPr>
            <a:endParaRPr lang="sl-SI" sz="1600" kern="0" dirty="0" smtClean="0"/>
          </a:p>
          <a:p>
            <a:pPr>
              <a:buNone/>
            </a:pPr>
            <a:endParaRPr lang="sl-SI" sz="1600" kern="0" dirty="0" smtClean="0"/>
          </a:p>
          <a:p>
            <a:pPr>
              <a:buNone/>
            </a:pPr>
            <a:endParaRPr lang="sl-SI" sz="1600" kern="0" dirty="0" smtClean="0">
              <a:solidFill>
                <a:srgbClr val="FF0000"/>
              </a:solidFill>
            </a:endParaRPr>
          </a:p>
          <a:p>
            <a:pPr>
              <a:buNone/>
            </a:pPr>
            <a:endParaRPr lang="sl-SI" sz="1600" kern="0" dirty="0" smtClean="0"/>
          </a:p>
        </p:txBody>
      </p:sp>
      <p:pic>
        <p:nvPicPr>
          <p:cNvPr id="20481" name="Picture 1"/>
          <p:cNvPicPr>
            <a:picLocks noChangeAspect="1" noChangeArrowheads="1"/>
          </p:cNvPicPr>
          <p:nvPr/>
        </p:nvPicPr>
        <p:blipFill>
          <a:blip r:embed="rId2" cstate="print"/>
          <a:srcRect/>
          <a:stretch>
            <a:fillRect/>
          </a:stretch>
        </p:blipFill>
        <p:spPr bwMode="auto">
          <a:xfrm>
            <a:off x="4286248" y="3500438"/>
            <a:ext cx="4705350" cy="2895600"/>
          </a:xfrm>
          <a:prstGeom prst="rect">
            <a:avLst/>
          </a:prstGeom>
          <a:noFill/>
          <a:ln w="9525">
            <a:noFill/>
            <a:miter lim="800000"/>
            <a:headEnd/>
            <a:tailEnd/>
          </a:ln>
        </p:spPr>
      </p:pic>
      <p:graphicFrame>
        <p:nvGraphicFramePr>
          <p:cNvPr id="11" name="Tabela 10"/>
          <p:cNvGraphicFramePr>
            <a:graphicFrameLocks noGrp="1"/>
          </p:cNvGraphicFramePr>
          <p:nvPr/>
        </p:nvGraphicFramePr>
        <p:xfrm>
          <a:off x="142844" y="4857760"/>
          <a:ext cx="3721099" cy="960120"/>
        </p:xfrm>
        <a:graphic>
          <a:graphicData uri="http://schemas.openxmlformats.org/drawingml/2006/table">
            <a:tbl>
              <a:tblPr/>
              <a:tblGrid>
                <a:gridCol w="1271660"/>
                <a:gridCol w="571820"/>
                <a:gridCol w="1038380"/>
                <a:gridCol w="839239"/>
              </a:tblGrid>
              <a:tr h="100968">
                <a:tc gridSpan="2">
                  <a:txBody>
                    <a:bodyPr/>
                    <a:lstStyle/>
                    <a:p>
                      <a:pPr algn="l" fontAlgn="b"/>
                      <a:r>
                        <a:rPr lang="sl-SI" sz="600" b="1" i="0" u="none" strike="noStrike">
                          <a:solidFill>
                            <a:srgbClr val="000000"/>
                          </a:solidFill>
                          <a:latin typeface="Calibri"/>
                        </a:rPr>
                        <a:t>delež recikliranja papirja, danega v predelavo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sl-SI"/>
                    </a:p>
                  </a:txBody>
                  <a:tcPr/>
                </a:tc>
                <a:tc>
                  <a:txBody>
                    <a:bodyPr/>
                    <a:lstStyle/>
                    <a:p>
                      <a:pPr algn="r" fontAlgn="b"/>
                      <a:r>
                        <a:rPr lang="sl-SI" sz="800" b="0" i="0" u="none" strike="noStrike">
                          <a:solidFill>
                            <a:srgbClr val="000000"/>
                          </a:solidFill>
                          <a:latin typeface="Calibri"/>
                        </a:rPr>
                        <a:t>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sl-SI" sz="800" b="0" i="0" u="none" strike="noStrike">
                          <a:solidFill>
                            <a:srgbClr val="000000"/>
                          </a:solidFill>
                          <a:latin typeface="Calibri"/>
                        </a:rPr>
                        <a: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sl-SI" sz="600" b="1" i="0" u="none" strike="noStrike">
                          <a:solidFill>
                            <a:srgbClr val="000000"/>
                          </a:solidFill>
                          <a:latin typeface="Calibri"/>
                        </a:rPr>
                        <a:t>delež recikliranja plastike, dane v predelavo</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sl-SI" sz="8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sl-SI" sz="8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sl-SI" sz="800" b="0" i="0" u="none" strike="noStrike">
                          <a:solidFill>
                            <a:srgbClr val="000000"/>
                          </a:solidFill>
                          <a:latin typeface="Calibri"/>
                        </a:rPr>
                        <a: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80">
                <a:tc gridSpan="2">
                  <a:txBody>
                    <a:bodyPr/>
                    <a:lstStyle/>
                    <a:p>
                      <a:pPr algn="l" fontAlgn="b"/>
                      <a:r>
                        <a:rPr lang="sl-SI" sz="600" b="1" i="0" u="none" strike="noStrike">
                          <a:solidFill>
                            <a:srgbClr val="000000"/>
                          </a:solidFill>
                          <a:latin typeface="Calibri"/>
                        </a:rPr>
                        <a:t>delež recikliranja gor. snovi v ločeno zbranih drugih odpadkih</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sl-SI"/>
                    </a:p>
                  </a:txBody>
                  <a:tcPr/>
                </a:tc>
                <a:tc>
                  <a:txBody>
                    <a:bodyPr/>
                    <a:lstStyle/>
                    <a:p>
                      <a:pPr algn="r" fontAlgn="b"/>
                      <a:r>
                        <a:rPr lang="sl-SI" sz="8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sl-SI" sz="800" b="0" i="0" u="none" strike="noStrike">
                          <a:solidFill>
                            <a:srgbClr val="000000"/>
                          </a:solidFill>
                          <a:latin typeface="Calibri"/>
                        </a:rPr>
                        <a: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80">
                <a:tc gridSpan="2">
                  <a:txBody>
                    <a:bodyPr/>
                    <a:lstStyle/>
                    <a:p>
                      <a:pPr algn="l" fontAlgn="b"/>
                      <a:r>
                        <a:rPr lang="sl-SI" sz="600" b="1" i="0" u="none" strike="noStrike">
                          <a:solidFill>
                            <a:srgbClr val="000000"/>
                          </a:solidFill>
                          <a:latin typeface="Calibri"/>
                        </a:rPr>
                        <a:t>delež recikliranja tekstila, danega v predelavo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endParaRPr lang="sl-SI"/>
                    </a:p>
                  </a:txBody>
                  <a:tcPr/>
                </a:tc>
                <a:tc>
                  <a:txBody>
                    <a:bodyPr/>
                    <a:lstStyle/>
                    <a:p>
                      <a:pPr algn="r" fontAlgn="b"/>
                      <a:r>
                        <a:rPr lang="sl-SI" sz="8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sl-SI" sz="800" b="0" i="0" u="none" strike="noStrike">
                          <a:solidFill>
                            <a:srgbClr val="000000"/>
                          </a:solidFill>
                          <a:latin typeface="Calibri"/>
                        </a:rPr>
                        <a: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1940">
                <a:tc gridSpan="2">
                  <a:txBody>
                    <a:bodyPr/>
                    <a:lstStyle/>
                    <a:p>
                      <a:pPr algn="l" fontAlgn="b"/>
                      <a:r>
                        <a:rPr lang="sl-SI" sz="600" b="1" i="0" u="none" strike="noStrike">
                          <a:solidFill>
                            <a:srgbClr val="000000"/>
                          </a:solidFill>
                          <a:latin typeface="Calibri"/>
                        </a:rPr>
                        <a:t>delež recikliranja bioloških odpadkov, danih v predelavo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sl-SI"/>
                    </a:p>
                  </a:txBody>
                  <a:tcPr/>
                </a:tc>
                <a:tc>
                  <a:txBody>
                    <a:bodyPr/>
                    <a:lstStyle/>
                    <a:p>
                      <a:pPr algn="r" fontAlgn="b"/>
                      <a:r>
                        <a:rPr lang="sl-SI" sz="800" b="0" i="0" u="none" strike="noStrike">
                          <a:solidFill>
                            <a:srgbClr val="000000"/>
                          </a:solidFill>
                          <a:latin typeface="Calibri"/>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r>
                        <a:rPr lang="sl-SI" sz="800" b="0" i="0" u="none" strike="noStrike" dirty="0">
                          <a:solidFill>
                            <a:srgbClr val="000000"/>
                          </a:solidFill>
                          <a:latin typeface="Calibri"/>
                        </a:rPr>
                        <a: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grada datuma 3"/>
          <p:cNvSpPr>
            <a:spLocks noGrp="1"/>
          </p:cNvSpPr>
          <p:nvPr>
            <p:ph type="dt" sz="half" idx="10"/>
          </p:nvPr>
        </p:nvSpPr>
        <p:spPr/>
        <p:txBody>
          <a:bodyPr/>
          <a:lstStyle/>
          <a:p>
            <a:r>
              <a:rPr lang="sl-SI" smtClean="0"/>
              <a:t>Rogaška Slatina, 13. - 14. oktober 2016</a:t>
            </a:r>
            <a:endParaRPr lang="sl-SI" dirty="0" smtClean="0"/>
          </a:p>
        </p:txBody>
      </p:sp>
      <p:sp>
        <p:nvSpPr>
          <p:cNvPr id="5" name="Ograda številke diapozitiva 4"/>
          <p:cNvSpPr>
            <a:spLocks noGrp="1"/>
          </p:cNvSpPr>
          <p:nvPr>
            <p:ph type="sldNum" sz="quarter" idx="12"/>
          </p:nvPr>
        </p:nvSpPr>
        <p:spPr/>
        <p:txBody>
          <a:bodyPr/>
          <a:lstStyle/>
          <a:p>
            <a:fld id="{6C0DF901-2735-402D-9454-065A719B2FD1}" type="slidenum">
              <a:rPr lang="sl-SI" smtClean="0"/>
              <a:pPr/>
              <a:t>14</a:t>
            </a:fld>
            <a:endParaRPr lang="sl-SI" dirty="0"/>
          </a:p>
        </p:txBody>
      </p:sp>
      <p:sp>
        <p:nvSpPr>
          <p:cNvPr id="6" name="Title 1"/>
          <p:cNvSpPr>
            <a:spLocks noGrp="1"/>
          </p:cNvSpPr>
          <p:nvPr>
            <p:ph type="title"/>
          </p:nvPr>
        </p:nvSpPr>
        <p:spPr>
          <a:xfrm>
            <a:off x="0" y="500042"/>
            <a:ext cx="9286908" cy="1010400"/>
          </a:xfrm>
        </p:spPr>
        <p:txBody>
          <a:bodyPr>
            <a:noAutofit/>
          </a:bodyPr>
          <a:lstStyle/>
          <a:p>
            <a:pPr algn="ctr"/>
            <a:r>
              <a:rPr lang="sl-SI" sz="2800" b="1" dirty="0" smtClean="0">
                <a:solidFill>
                  <a:schemeClr val="tx1">
                    <a:lumMod val="50000"/>
                    <a:lumOff val="50000"/>
                  </a:schemeClr>
                </a:solidFill>
              </a:rPr>
              <a:t>Operativni program ravnanja s komunalnimi odpadki</a:t>
            </a:r>
            <a:br>
              <a:rPr lang="sl-SI" sz="2800" b="1" dirty="0" smtClean="0">
                <a:solidFill>
                  <a:schemeClr val="tx1">
                    <a:lumMod val="50000"/>
                    <a:lumOff val="50000"/>
                  </a:schemeClr>
                </a:solidFill>
              </a:rPr>
            </a:br>
            <a:r>
              <a:rPr lang="sl-SI" sz="2800" b="1" dirty="0" smtClean="0">
                <a:solidFill>
                  <a:schemeClr val="tx1">
                    <a:lumMod val="50000"/>
                    <a:lumOff val="50000"/>
                  </a:schemeClr>
                </a:solidFill>
              </a:rPr>
              <a:t>Občutljivost na recikliranje bioloških odpadkov? </a:t>
            </a:r>
            <a:endParaRPr lang="sl-SI" sz="2800" b="1" dirty="0">
              <a:solidFill>
                <a:schemeClr val="tx1">
                  <a:lumMod val="50000"/>
                  <a:lumOff val="50000"/>
                </a:schemeClr>
              </a:solidFill>
            </a:endParaRPr>
          </a:p>
        </p:txBody>
      </p:sp>
      <p:sp>
        <p:nvSpPr>
          <p:cNvPr id="7" name="Content Placeholder 2"/>
          <p:cNvSpPr>
            <a:spLocks noGrp="1"/>
          </p:cNvSpPr>
          <p:nvPr>
            <p:ph idx="1"/>
          </p:nvPr>
        </p:nvSpPr>
        <p:spPr>
          <a:xfrm>
            <a:off x="142844" y="1571612"/>
            <a:ext cx="8858312" cy="2143140"/>
          </a:xfrm>
        </p:spPr>
        <p:txBody>
          <a:bodyPr>
            <a:normAutofit/>
          </a:bodyPr>
          <a:lstStyle/>
          <a:p>
            <a:pPr>
              <a:buNone/>
            </a:pPr>
            <a:r>
              <a:rPr lang="sl-SI" sz="1800" kern="0" dirty="0" smtClean="0"/>
              <a:t>	</a:t>
            </a:r>
            <a:r>
              <a:rPr lang="sl-SI" kern="0" dirty="0" smtClean="0"/>
              <a:t>Če je delež recikliranja bioloških odpadkov manjši od 50 %:</a:t>
            </a:r>
          </a:p>
          <a:p>
            <a:pPr>
              <a:buNone/>
            </a:pPr>
            <a:endParaRPr lang="sl-SI" kern="0" dirty="0" smtClean="0"/>
          </a:p>
          <a:p>
            <a:pPr>
              <a:buNone/>
            </a:pPr>
            <a:r>
              <a:rPr lang="sl-SI" kern="0" dirty="0" smtClean="0"/>
              <a:t>	- je po “Scenariju I” ogroženo doseganje ciljev recikliranja v letih 2025 in 2030, cilj recikliranja v letu 2020 pa je komaj dosegljiv, in</a:t>
            </a:r>
          </a:p>
          <a:p>
            <a:pPr>
              <a:buNone/>
            </a:pPr>
            <a:r>
              <a:rPr lang="sl-SI" kern="0" dirty="0" smtClean="0"/>
              <a:t> 	- je po “Scenariju II” ogroženo doseganje cilja recikliranja v letu 2030, cilj recikliranja v letu 2020 je dosegljiv in v letu 2025 komaj dosegljiv.</a:t>
            </a:r>
          </a:p>
          <a:p>
            <a:pPr>
              <a:buNone/>
            </a:pPr>
            <a:endParaRPr lang="sl-SI" sz="3400" b="1" kern="0" dirty="0" smtClean="0">
              <a:solidFill>
                <a:srgbClr val="FF0000"/>
              </a:solidFill>
            </a:endParaRPr>
          </a:p>
          <a:p>
            <a:pPr>
              <a:buNone/>
            </a:pPr>
            <a:endParaRPr lang="sl-SI" sz="1600" kern="0" dirty="0" smtClean="0"/>
          </a:p>
          <a:p>
            <a:pPr>
              <a:buNone/>
            </a:pPr>
            <a:endParaRPr lang="sl-SI" sz="1600" kern="0" dirty="0" smtClean="0"/>
          </a:p>
          <a:p>
            <a:pPr>
              <a:buNone/>
            </a:pPr>
            <a:endParaRPr lang="sl-SI" sz="1600" kern="0" dirty="0" smtClean="0">
              <a:solidFill>
                <a:srgbClr val="FF0000"/>
              </a:solidFill>
            </a:endParaRPr>
          </a:p>
          <a:p>
            <a:pPr>
              <a:buNone/>
            </a:pPr>
            <a:endParaRPr lang="sl-SI" sz="1600" kern="0" dirty="0" smtClean="0"/>
          </a:p>
        </p:txBody>
      </p:sp>
      <p:pic>
        <p:nvPicPr>
          <p:cNvPr id="19457" name="Picture 1"/>
          <p:cNvPicPr>
            <a:picLocks noChangeAspect="1" noChangeArrowheads="1"/>
          </p:cNvPicPr>
          <p:nvPr/>
        </p:nvPicPr>
        <p:blipFill>
          <a:blip r:embed="rId2" cstate="print"/>
          <a:srcRect/>
          <a:stretch>
            <a:fillRect/>
          </a:stretch>
        </p:blipFill>
        <p:spPr bwMode="auto">
          <a:xfrm>
            <a:off x="4143372" y="3429000"/>
            <a:ext cx="4705350" cy="2895600"/>
          </a:xfrm>
          <a:prstGeom prst="rect">
            <a:avLst/>
          </a:prstGeom>
          <a:noFill/>
          <a:ln w="9525">
            <a:noFill/>
            <a:miter lim="800000"/>
            <a:headEnd/>
            <a:tailEnd/>
          </a:ln>
        </p:spPr>
      </p:pic>
      <p:pic>
        <p:nvPicPr>
          <p:cNvPr id="19458" name="Picture 2"/>
          <p:cNvPicPr>
            <a:picLocks noChangeAspect="1" noChangeArrowheads="1"/>
          </p:cNvPicPr>
          <p:nvPr/>
        </p:nvPicPr>
        <p:blipFill>
          <a:blip r:embed="rId3" cstate="print"/>
          <a:srcRect/>
          <a:stretch>
            <a:fillRect/>
          </a:stretch>
        </p:blipFill>
        <p:spPr bwMode="auto">
          <a:xfrm>
            <a:off x="214282" y="4714884"/>
            <a:ext cx="3741737" cy="1028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5720" y="571480"/>
            <a:ext cx="8715436"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l-SI" sz="2800" b="1" noProof="0" dirty="0" smtClean="0">
                <a:solidFill>
                  <a:schemeClr val="tx1">
                    <a:lumMod val="50000"/>
                    <a:lumOff val="50000"/>
                  </a:schemeClr>
                </a:solidFill>
                <a:latin typeface="Arial" pitchFamily="34" charset="0"/>
                <a:ea typeface="+mj-ea"/>
                <a:cs typeface="Arial" pitchFamily="34" charset="0"/>
              </a:rPr>
              <a:t>Za</a:t>
            </a:r>
            <a:r>
              <a:rPr kumimoji="0" lang="sl-SI" sz="2800" b="1" i="0" u="none" strike="noStrike" kern="1200" cap="none" spc="0" normalizeH="0" baseline="0" noProof="0" dirty="0" smtClean="0">
                <a:ln>
                  <a:noFill/>
                </a:ln>
                <a:solidFill>
                  <a:schemeClr val="tx1">
                    <a:lumMod val="50000"/>
                    <a:lumOff val="50000"/>
                  </a:schemeClr>
                </a:solidFill>
                <a:effectLst/>
                <a:uLnTx/>
                <a:uFillTx/>
                <a:latin typeface="Arial" pitchFamily="34" charset="0"/>
                <a:ea typeface="+mj-ea"/>
                <a:cs typeface="Arial" pitchFamily="34" charset="0"/>
              </a:rPr>
              <a:t> recikliranje komunalnih odpadkov pomembna</a:t>
            </a:r>
            <a:r>
              <a:rPr kumimoji="0" lang="sl-SI" sz="2800" b="1" i="0" u="none" strike="noStrike" kern="1200" cap="none" spc="0" normalizeH="0" noProof="0" dirty="0" smtClean="0">
                <a:ln>
                  <a:noFill/>
                </a:ln>
                <a:solidFill>
                  <a:schemeClr val="tx1">
                    <a:lumMod val="50000"/>
                    <a:lumOff val="50000"/>
                  </a:schemeClr>
                </a:solidFill>
                <a:effectLst/>
                <a:uLnTx/>
                <a:uFillTx/>
                <a:latin typeface="Arial" pitchFamily="34" charset="0"/>
                <a:ea typeface="+mj-ea"/>
                <a:cs typeface="Arial" pitchFamily="34" charset="0"/>
              </a:rPr>
              <a:t> nova pojma v</a:t>
            </a:r>
            <a:r>
              <a:rPr kumimoji="0" lang="sl-SI" sz="2800" b="1" i="0" u="none" strike="noStrike" kern="1200" cap="none" spc="0" normalizeH="0" baseline="0" noProof="0" dirty="0" smtClean="0">
                <a:ln>
                  <a:noFill/>
                </a:ln>
                <a:solidFill>
                  <a:schemeClr val="tx1">
                    <a:lumMod val="50000"/>
                    <a:lumOff val="50000"/>
                  </a:schemeClr>
                </a:solidFill>
                <a:effectLst/>
                <a:uLnTx/>
                <a:uFillTx/>
                <a:latin typeface="Arial" pitchFamily="34" charset="0"/>
                <a:ea typeface="+mj-ea"/>
                <a:cs typeface="Arial" pitchFamily="34" charset="0"/>
              </a:rPr>
              <a:t> predlogu spremembe Direktive 2008/98/EU</a:t>
            </a:r>
            <a:endParaRPr kumimoji="0" lang="sl-SI" sz="2800" b="1" i="0" u="none" strike="noStrike" kern="1200" cap="none" spc="0" normalizeH="0" baseline="0" noProof="0" dirty="0">
              <a:ln>
                <a:noFill/>
              </a:ln>
              <a:solidFill>
                <a:schemeClr val="tx1">
                  <a:lumMod val="50000"/>
                  <a:lumOff val="50000"/>
                </a:schemeClr>
              </a:solidFill>
              <a:effectLst/>
              <a:uLnTx/>
              <a:uFillTx/>
              <a:latin typeface="Arial" pitchFamily="34" charset="0"/>
              <a:ea typeface="+mj-ea"/>
              <a:cs typeface="Arial" pitchFamily="34" charset="0"/>
            </a:endParaRPr>
          </a:p>
        </p:txBody>
      </p:sp>
      <p:sp>
        <p:nvSpPr>
          <p:cNvPr id="3" name="Content Placeholder 2"/>
          <p:cNvSpPr txBox="1">
            <a:spLocks/>
          </p:cNvSpPr>
          <p:nvPr/>
        </p:nvSpPr>
        <p:spPr>
          <a:xfrm>
            <a:off x="428596" y="2428868"/>
            <a:ext cx="8229600" cy="3493784"/>
          </a:xfrm>
          <a:prstGeom prst="rect">
            <a:avLst/>
          </a:prstGeom>
        </p:spPr>
        <p:txBody>
          <a:bodyPr>
            <a:normAutofit/>
          </a:bodyPr>
          <a:lstStyle/>
          <a:p>
            <a:pPr marL="274320" lvl="0" indent="-274320">
              <a:spcBef>
                <a:spcPct val="20000"/>
              </a:spcBef>
              <a:buClr>
                <a:schemeClr val="accent3"/>
              </a:buClr>
              <a:buSzPct val="95000"/>
            </a:pPr>
            <a:r>
              <a:rPr lang="sl-SI" dirty="0" smtClean="0">
                <a:latin typeface="Arial" pitchFamily="34" charset="0"/>
                <a:cs typeface="Arial" pitchFamily="34" charset="0"/>
              </a:rPr>
              <a:t>	</a:t>
            </a:r>
            <a:r>
              <a:rPr lang="sl-SI" sz="1600" dirty="0" smtClean="0">
                <a:solidFill>
                  <a:srgbClr val="FF0000"/>
                </a:solidFill>
                <a:latin typeface="Arial" pitchFamily="34" charset="0"/>
                <a:cs typeface="Arial" pitchFamily="34" charset="0"/>
              </a:rPr>
              <a:t>16. „priprava za ponovno uporabo“ pomeni postopke preverjanja, čiščenja ali popravila, s katerim se </a:t>
            </a:r>
            <a:r>
              <a:rPr lang="sl-SI" sz="1600" u="sng" dirty="0" smtClean="0">
                <a:solidFill>
                  <a:srgbClr val="FF0000"/>
                </a:solidFill>
                <a:latin typeface="Arial" pitchFamily="34" charset="0"/>
                <a:cs typeface="Arial" pitchFamily="34" charset="0"/>
              </a:rPr>
              <a:t>odpadki, proizvodi ali sestavni deli proizvodov</a:t>
            </a:r>
            <a:r>
              <a:rPr lang="sl-SI" sz="1600" dirty="0" smtClean="0">
                <a:solidFill>
                  <a:srgbClr val="FF0000"/>
                </a:solidFill>
                <a:latin typeface="Arial" pitchFamily="34" charset="0"/>
                <a:cs typeface="Arial" pitchFamily="34" charset="0"/>
              </a:rPr>
              <a:t>, ki so jih zbrali priznani izvajalci dejavnosti priprave za ponovno uporabo ali so bili zbrani v okviru kavcijskih sistemov, pripravijo za ponovno uporabo brez kakršne koli druge </a:t>
            </a:r>
            <a:r>
              <a:rPr lang="sl-SI" sz="1600" dirty="0" err="1" smtClean="0">
                <a:solidFill>
                  <a:srgbClr val="FF0000"/>
                </a:solidFill>
                <a:latin typeface="Arial" pitchFamily="34" charset="0"/>
                <a:cs typeface="Arial" pitchFamily="34" charset="0"/>
              </a:rPr>
              <a:t>predobdelave</a:t>
            </a:r>
            <a:r>
              <a:rPr lang="sl-SI" sz="1600" dirty="0" smtClean="0">
                <a:solidFill>
                  <a:srgbClr val="FF0000"/>
                </a:solidFill>
                <a:latin typeface="Arial" pitchFamily="34" charset="0"/>
                <a:cs typeface="Arial" pitchFamily="34" charset="0"/>
              </a:rPr>
              <a:t>;</a:t>
            </a:r>
          </a:p>
          <a:p>
            <a:pPr marL="274320" lvl="0" indent="-274320">
              <a:spcBef>
                <a:spcPct val="20000"/>
              </a:spcBef>
              <a:buClr>
                <a:schemeClr val="accent3"/>
              </a:buClr>
              <a:buSzPct val="95000"/>
            </a:pPr>
            <a:endParaRPr lang="sl-SI" sz="1600" dirty="0" smtClean="0">
              <a:solidFill>
                <a:srgbClr val="FF0000"/>
              </a:solidFill>
              <a:latin typeface="Arial" pitchFamily="34" charset="0"/>
              <a:cs typeface="Arial" pitchFamily="34" charset="0"/>
            </a:endParaRPr>
          </a:p>
          <a:p>
            <a:pPr marL="274320" lvl="0" indent="-274320">
              <a:spcBef>
                <a:spcPct val="20000"/>
              </a:spcBef>
              <a:buClr>
                <a:schemeClr val="accent3"/>
              </a:buClr>
              <a:buSzPct val="95000"/>
            </a:pPr>
            <a:r>
              <a:rPr lang="sl-SI" sz="1600" dirty="0" smtClean="0">
                <a:solidFill>
                  <a:srgbClr val="FF0000"/>
                </a:solidFill>
                <a:latin typeface="Arial" pitchFamily="34" charset="0"/>
                <a:cs typeface="Arial" pitchFamily="34" charset="0"/>
              </a:rPr>
              <a:t>nova točka 17a:</a:t>
            </a:r>
          </a:p>
          <a:p>
            <a:pPr marL="274320" lvl="0" indent="-274320">
              <a:spcBef>
                <a:spcPct val="20000"/>
              </a:spcBef>
              <a:buClr>
                <a:schemeClr val="accent3"/>
              </a:buClr>
              <a:buSzPct val="95000"/>
            </a:pPr>
            <a:r>
              <a:rPr lang="sl-SI" sz="1600" dirty="0" smtClean="0">
                <a:solidFill>
                  <a:srgbClr val="FF0000"/>
                </a:solidFill>
                <a:latin typeface="Arial" pitchFamily="34" charset="0"/>
                <a:cs typeface="Arial" pitchFamily="34" charset="0"/>
              </a:rPr>
              <a:t>	17a. „končni postopek recikliranja“ pomeni postopek recikliranja, ki se začne, </a:t>
            </a:r>
            <a:r>
              <a:rPr lang="sl-SI" sz="1600" u="sng" dirty="0" smtClean="0">
                <a:solidFill>
                  <a:srgbClr val="FF0000"/>
                </a:solidFill>
                <a:latin typeface="Arial" pitchFamily="34" charset="0"/>
                <a:cs typeface="Arial" pitchFamily="34" charset="0"/>
              </a:rPr>
              <a:t>ko ni potrebno nobeno nadaljnje sortiranje</a:t>
            </a:r>
            <a:r>
              <a:rPr lang="sl-SI" sz="1600" dirty="0" smtClean="0">
                <a:solidFill>
                  <a:srgbClr val="FF0000"/>
                </a:solidFill>
                <a:latin typeface="Arial" pitchFamily="34" charset="0"/>
                <a:cs typeface="Arial" pitchFamily="34" charset="0"/>
              </a:rPr>
              <a:t> ter se odpadni materiali vnesejo v proizvodni proces in se učinkovito predelajo v proizvode, materiale ali snovi;</a:t>
            </a:r>
            <a:endParaRPr kumimoji="0" lang="sl-SI" sz="1600" b="0" i="0" u="none" strike="noStrike" kern="1200" cap="none" spc="0" normalizeH="0" baseline="0" noProof="0" dirty="0">
              <a:ln>
                <a:noFill/>
              </a:ln>
              <a:solidFill>
                <a:srgbClr val="FF0000"/>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785794"/>
            <a:ext cx="8715436" cy="1143000"/>
          </a:xfrm>
        </p:spPr>
        <p:txBody>
          <a:bodyPr>
            <a:normAutofit/>
          </a:bodyPr>
          <a:lstStyle/>
          <a:p>
            <a:pPr algn="ctr"/>
            <a:r>
              <a:rPr lang="sl-SI" sz="2800" b="1" dirty="0" smtClean="0">
                <a:solidFill>
                  <a:schemeClr val="tx1">
                    <a:lumMod val="50000"/>
                    <a:lumOff val="50000"/>
                  </a:schemeClr>
                </a:solidFill>
              </a:rPr>
              <a:t>Cilji recikliranja komunalnih odpadkov glede na predlog spremembe Direktive 2008/98/EU</a:t>
            </a:r>
            <a:endParaRPr lang="sl-SI" sz="2800" b="1" dirty="0">
              <a:solidFill>
                <a:schemeClr val="tx1">
                  <a:lumMod val="50000"/>
                  <a:lumOff val="50000"/>
                </a:schemeClr>
              </a:solidFill>
            </a:endParaRPr>
          </a:p>
        </p:txBody>
      </p:sp>
      <p:sp>
        <p:nvSpPr>
          <p:cNvPr id="3" name="Content Placeholder 2"/>
          <p:cNvSpPr>
            <a:spLocks noGrp="1"/>
          </p:cNvSpPr>
          <p:nvPr>
            <p:ph idx="1"/>
          </p:nvPr>
        </p:nvSpPr>
        <p:spPr/>
        <p:txBody>
          <a:bodyPr>
            <a:normAutofit fontScale="92500" lnSpcReduction="10000"/>
          </a:bodyPr>
          <a:lstStyle/>
          <a:p>
            <a:pPr>
              <a:buNone/>
            </a:pPr>
            <a:r>
              <a:rPr lang="sl-SI" sz="1800" dirty="0" smtClean="0"/>
              <a:t>	</a:t>
            </a:r>
            <a:r>
              <a:rPr lang="sl-SI" sz="1700" dirty="0" smtClean="0"/>
              <a:t>drugi odstavek 11. člena Direktive 2008/98/EU</a:t>
            </a:r>
          </a:p>
          <a:p>
            <a:pPr>
              <a:buNone/>
            </a:pPr>
            <a:endParaRPr lang="sl-SI" sz="1700" dirty="0" smtClean="0"/>
          </a:p>
          <a:p>
            <a:pPr>
              <a:buNone/>
            </a:pPr>
            <a:r>
              <a:rPr lang="sl-SI" sz="1700" dirty="0" smtClean="0"/>
              <a:t>	2. Da bi izpolnili cilje te direktive in naredili korak k evropski družbi recikliranja z visoko stopnjo učinkovitosti virov, države članice sprejmejo potrebne ukrepe, namenjene doseganju naslednjih ciljev:</a:t>
            </a:r>
          </a:p>
          <a:p>
            <a:pPr>
              <a:buNone/>
            </a:pPr>
            <a:r>
              <a:rPr lang="sl-SI" sz="1700" dirty="0" smtClean="0"/>
              <a:t>	(a) do leta 2020 se priprava za ponovno uporabo ter recikliranje odpadnih materialov, kot so najmanj papir, kovine, plastika in steklo iz gospodinjstev ter po možnosti iz drugih virov, če so ti tokovi odpadkov podobni odpadkom iz gospodinjstev, povečajo na najmanj </a:t>
            </a:r>
            <a:r>
              <a:rPr lang="sl-SI" sz="1700" b="1" u="sng" dirty="0" smtClean="0"/>
              <a:t>50 %</a:t>
            </a:r>
            <a:r>
              <a:rPr lang="sl-SI" sz="1700" dirty="0" smtClean="0"/>
              <a:t> skupne teže;</a:t>
            </a:r>
          </a:p>
          <a:p>
            <a:pPr>
              <a:buNone/>
            </a:pPr>
            <a:r>
              <a:rPr lang="sl-SI" sz="1700" dirty="0" smtClean="0"/>
              <a:t>	</a:t>
            </a:r>
            <a:r>
              <a:rPr lang="sl-SI" sz="1700" dirty="0" smtClean="0">
                <a:solidFill>
                  <a:srgbClr val="FF0000"/>
                </a:solidFill>
              </a:rPr>
              <a:t>(b) do leta 2020 se priprava za ponovno uporabo, recikliranje in zasipanje z nenevarnimi gradbenimi odpadki in odpadki iz rušenja objektov, z izjemo naravno prisotnega materiala, opredeljenega v kategoriji 17 05 04 v seznamu odpadkov, povečajo na najmanj 70 % skupne teže;</a:t>
            </a:r>
          </a:p>
          <a:p>
            <a:pPr>
              <a:buNone/>
            </a:pPr>
            <a:r>
              <a:rPr lang="sl-SI" sz="1700" dirty="0" smtClean="0">
                <a:solidFill>
                  <a:srgbClr val="FF0000"/>
                </a:solidFill>
              </a:rPr>
              <a:t>	(c) do leta 2025 se priprava za ponovno uporabo in recikliranje komunalnih odpadkov povečata na najmanj </a:t>
            </a:r>
            <a:r>
              <a:rPr lang="sl-SI" sz="1700" b="1" u="sng" dirty="0" smtClean="0">
                <a:solidFill>
                  <a:srgbClr val="FF0000"/>
                </a:solidFill>
              </a:rPr>
              <a:t>60 % </a:t>
            </a:r>
            <a:r>
              <a:rPr lang="sl-SI" sz="1700" dirty="0" smtClean="0">
                <a:solidFill>
                  <a:srgbClr val="FF0000"/>
                </a:solidFill>
              </a:rPr>
              <a:t>skupne teže;</a:t>
            </a:r>
          </a:p>
          <a:p>
            <a:pPr>
              <a:buNone/>
            </a:pPr>
            <a:r>
              <a:rPr lang="sl-SI" sz="1700" dirty="0" smtClean="0">
                <a:solidFill>
                  <a:srgbClr val="FF0000"/>
                </a:solidFill>
              </a:rPr>
              <a:t>	(d) do leta 2030 se priprava za ponovno uporabo in recikliranje komunalnih odpadkov povečata na najmanj </a:t>
            </a:r>
            <a:r>
              <a:rPr lang="sl-SI" sz="1700" b="1" u="sng" dirty="0" smtClean="0">
                <a:solidFill>
                  <a:srgbClr val="FF0000"/>
                </a:solidFill>
              </a:rPr>
              <a:t>65 %</a:t>
            </a:r>
            <a:r>
              <a:rPr lang="sl-SI" sz="1700" dirty="0" smtClean="0">
                <a:solidFill>
                  <a:srgbClr val="FF0000"/>
                </a:solidFill>
              </a:rPr>
              <a:t> skupne teže.</a:t>
            </a:r>
            <a:endParaRPr lang="sl-SI" sz="1700" dirty="0">
              <a:solidFill>
                <a:srgbClr val="FF0000"/>
              </a:solidFill>
            </a:endParaRPr>
          </a:p>
        </p:txBody>
      </p:sp>
      <p:sp>
        <p:nvSpPr>
          <p:cNvPr id="4" name="Date Placeholder 3"/>
          <p:cNvSpPr>
            <a:spLocks noGrp="1"/>
          </p:cNvSpPr>
          <p:nvPr>
            <p:ph type="dt" sz="half" idx="10"/>
          </p:nvPr>
        </p:nvSpPr>
        <p:spPr/>
        <p:txBody>
          <a:bodyPr/>
          <a:lstStyle/>
          <a:p>
            <a:r>
              <a:rPr lang="sl-SI" smtClean="0"/>
              <a:t>Rogaška Slatina, 13. - 14. oktober 2016</a:t>
            </a:r>
            <a:endParaRPr lang="sl-SI" dirty="0" smtClean="0"/>
          </a:p>
        </p:txBody>
      </p:sp>
      <p:sp>
        <p:nvSpPr>
          <p:cNvPr id="5" name="Slide Number Placeholder 4"/>
          <p:cNvSpPr>
            <a:spLocks noGrp="1"/>
          </p:cNvSpPr>
          <p:nvPr>
            <p:ph type="sldNum" sz="quarter" idx="12"/>
          </p:nvPr>
        </p:nvSpPr>
        <p:spPr/>
        <p:txBody>
          <a:bodyPr/>
          <a:lstStyle/>
          <a:p>
            <a:fld id="{6C0DF901-2735-402D-9454-065A719B2FD1}" type="slidenum">
              <a:rPr lang="sl-SI" smtClean="0"/>
              <a:pPr/>
              <a:t>3</a:t>
            </a:fld>
            <a:endParaRPr lang="sl-SI"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sl-SI" smtClean="0"/>
              <a:t>Rogaška Slatina, 13. - 14. oktober 2016</a:t>
            </a:r>
            <a:endParaRPr lang="sl-SI" dirty="0" smtClean="0"/>
          </a:p>
        </p:txBody>
      </p:sp>
      <p:sp>
        <p:nvSpPr>
          <p:cNvPr id="5" name="Slide Number Placeholder 4"/>
          <p:cNvSpPr>
            <a:spLocks noGrp="1"/>
          </p:cNvSpPr>
          <p:nvPr>
            <p:ph type="sldNum" sz="quarter" idx="12"/>
          </p:nvPr>
        </p:nvSpPr>
        <p:spPr/>
        <p:txBody>
          <a:bodyPr/>
          <a:lstStyle/>
          <a:p>
            <a:fld id="{6C0DF901-2735-402D-9454-065A719B2FD1}" type="slidenum">
              <a:rPr lang="sl-SI" smtClean="0"/>
              <a:pPr/>
              <a:t>4</a:t>
            </a:fld>
            <a:endParaRPr lang="sl-SI" dirty="0"/>
          </a:p>
        </p:txBody>
      </p:sp>
      <p:sp>
        <p:nvSpPr>
          <p:cNvPr id="8" name="Title 1"/>
          <p:cNvSpPr>
            <a:spLocks noGrp="1"/>
          </p:cNvSpPr>
          <p:nvPr>
            <p:ph type="title"/>
          </p:nvPr>
        </p:nvSpPr>
        <p:spPr>
          <a:xfrm>
            <a:off x="285720" y="704088"/>
            <a:ext cx="8715436" cy="1010400"/>
          </a:xfrm>
        </p:spPr>
        <p:txBody>
          <a:bodyPr>
            <a:normAutofit/>
          </a:bodyPr>
          <a:lstStyle/>
          <a:p>
            <a:pPr algn="ctr"/>
            <a:r>
              <a:rPr lang="sl-SI" sz="2800" b="1" dirty="0" smtClean="0">
                <a:solidFill>
                  <a:schemeClr val="tx1">
                    <a:lumMod val="50000"/>
                    <a:lumOff val="50000"/>
                  </a:schemeClr>
                </a:solidFill>
              </a:rPr>
              <a:t>Izračun doseganja ciljev recikliranja komunalnih odpadkov</a:t>
            </a:r>
            <a:endParaRPr lang="sl-SI" sz="2800" b="1" dirty="0">
              <a:solidFill>
                <a:schemeClr val="tx1">
                  <a:lumMod val="50000"/>
                  <a:lumOff val="50000"/>
                </a:schemeClr>
              </a:solidFill>
            </a:endParaRPr>
          </a:p>
        </p:txBody>
      </p:sp>
      <p:sp>
        <p:nvSpPr>
          <p:cNvPr id="9" name="Content Placeholder 2"/>
          <p:cNvSpPr>
            <a:spLocks noGrp="1"/>
          </p:cNvSpPr>
          <p:nvPr>
            <p:ph idx="1"/>
          </p:nvPr>
        </p:nvSpPr>
        <p:spPr>
          <a:xfrm>
            <a:off x="457200" y="1935480"/>
            <a:ext cx="8229600" cy="4389120"/>
          </a:xfrm>
        </p:spPr>
        <p:txBody>
          <a:bodyPr>
            <a:normAutofit fontScale="92500" lnSpcReduction="10000"/>
          </a:bodyPr>
          <a:lstStyle/>
          <a:p>
            <a:pPr algn="ctr">
              <a:buNone/>
            </a:pPr>
            <a:r>
              <a:rPr lang="sl-SI" sz="1800" dirty="0" smtClean="0"/>
              <a:t>	</a:t>
            </a:r>
            <a:r>
              <a:rPr lang="sl-SI" sz="1700" b="1" dirty="0" smtClean="0">
                <a:solidFill>
                  <a:srgbClr val="FF0000"/>
                </a:solidFill>
              </a:rPr>
              <a:t>Člen 11a</a:t>
            </a:r>
          </a:p>
          <a:p>
            <a:pPr algn="ctr">
              <a:buNone/>
            </a:pPr>
            <a:r>
              <a:rPr lang="sl-SI" sz="1700" b="1" dirty="0" smtClean="0">
                <a:solidFill>
                  <a:srgbClr val="FF0000"/>
                </a:solidFill>
              </a:rPr>
              <a:t>Pravila za izračun doseganja ciljev iz člena 11</a:t>
            </a:r>
          </a:p>
          <a:p>
            <a:pPr>
              <a:buNone/>
            </a:pPr>
            <a:endParaRPr lang="sl-SI" sz="1700" dirty="0" smtClean="0">
              <a:solidFill>
                <a:srgbClr val="FF0000"/>
              </a:solidFill>
            </a:endParaRPr>
          </a:p>
          <a:p>
            <a:pPr>
              <a:buNone/>
            </a:pPr>
            <a:r>
              <a:rPr lang="sl-SI" sz="1700" dirty="0" smtClean="0">
                <a:solidFill>
                  <a:srgbClr val="FF0000"/>
                </a:solidFill>
              </a:rPr>
              <a:t>(1) Za namene izračuna, ali so izpolnjeni cilji iz člena </a:t>
            </a:r>
            <a:r>
              <a:rPr lang="sl-SI" sz="1700" b="1" u="sng" dirty="0" smtClean="0">
                <a:solidFill>
                  <a:srgbClr val="FF0000"/>
                </a:solidFill>
              </a:rPr>
              <a:t>11(2)(c) in (d) </a:t>
            </a:r>
            <a:r>
              <a:rPr lang="sl-SI" sz="1700" dirty="0" smtClean="0">
                <a:solidFill>
                  <a:srgbClr val="FF0000"/>
                </a:solidFill>
              </a:rPr>
              <a:t>ter 11(3):</a:t>
            </a:r>
          </a:p>
          <a:p>
            <a:pPr>
              <a:buNone/>
            </a:pPr>
            <a:r>
              <a:rPr lang="sl-SI" sz="1700" dirty="0" smtClean="0">
                <a:solidFill>
                  <a:srgbClr val="FF0000"/>
                </a:solidFill>
              </a:rPr>
              <a:t>(a</a:t>
            </a:r>
            <a:r>
              <a:rPr lang="sl-SI" sz="1700" u="sng" dirty="0" smtClean="0">
                <a:solidFill>
                  <a:srgbClr val="FF0000"/>
                </a:solidFill>
              </a:rPr>
              <a:t>) se teža recikliranih komunalnih odpadkov razume kot teža odpadkov, vnesenih v končni postopek recikliranja</a:t>
            </a:r>
            <a:r>
              <a:rPr lang="sl-SI" sz="1700" dirty="0" smtClean="0">
                <a:solidFill>
                  <a:srgbClr val="FF0000"/>
                </a:solidFill>
              </a:rPr>
              <a:t>;</a:t>
            </a:r>
          </a:p>
          <a:p>
            <a:pPr>
              <a:buNone/>
            </a:pPr>
            <a:r>
              <a:rPr lang="sl-SI" sz="1700" dirty="0" smtClean="0">
                <a:solidFill>
                  <a:srgbClr val="FF0000"/>
                </a:solidFill>
              </a:rPr>
              <a:t>(b) se teža komunalnih odpadkov, pripravljenih za ponovno uporabo, razume kot teža komunalnih odpadkov, ki jih je predelal ali zbral priznan izvajalec dejavnosti priprave za ponovno uporabo in v zvezi s katerimi so bile opravljene vse potrebne dejavnosti pregledovanja, čiščenja in popravil, da bi se omogočila ponovna uporaba brez nadaljnjega sortiranja ali predhodne obdelave;</a:t>
            </a:r>
          </a:p>
          <a:p>
            <a:pPr>
              <a:buNone/>
            </a:pPr>
            <a:r>
              <a:rPr lang="sl-SI" sz="1700" dirty="0" smtClean="0">
                <a:solidFill>
                  <a:srgbClr val="FF0000"/>
                </a:solidFill>
              </a:rPr>
              <a:t>(c) </a:t>
            </a:r>
            <a:r>
              <a:rPr lang="sl-SI" sz="1700" u="sng" dirty="0" smtClean="0">
                <a:solidFill>
                  <a:srgbClr val="FF0000"/>
                </a:solidFill>
              </a:rPr>
              <a:t>države članice lahko vključijo proizvode in sestavne dele proizvodov, ki so jih za ponovno uporabo pripravili priznani izvajalci dejavnosti priprave za ponovno uporabo ali kavcijski sistemi. </a:t>
            </a:r>
            <a:r>
              <a:rPr lang="sl-SI" sz="1700" dirty="0" smtClean="0">
                <a:solidFill>
                  <a:srgbClr val="FF0000"/>
                </a:solidFill>
              </a:rPr>
              <a:t>Za izračun prilagojene stopnje komunalnih odpadkov, pripravljenih za ponovno uporabo, in recikliranih komunalnih odpadkov, ob upoštevanju teže proizvodov in sestavnih delov proizvodov, pripravljenih za ponovno uporabo, države članice uporabijo verificirane podatke, ki jih zagotovijo izvajalci dejavnosti, in enačbo iz Priloge VI.</a:t>
            </a:r>
          </a:p>
          <a:p>
            <a:pPr>
              <a:buNone/>
            </a:pPr>
            <a:endParaRPr lang="sl-SI" sz="1800" dirty="0" smtClean="0"/>
          </a:p>
          <a:p>
            <a:pPr>
              <a:buNone/>
            </a:pPr>
            <a:endParaRPr lang="sl-SI" sz="1800" dirty="0" smtClean="0"/>
          </a:p>
          <a:p>
            <a:pPr>
              <a:buNone/>
            </a:pPr>
            <a:endParaRPr lang="sl-SI"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sl-SI" smtClean="0"/>
              <a:t>Rogaška Slatina, 13. - 14. oktober 2016</a:t>
            </a:r>
            <a:endParaRPr lang="sl-SI" dirty="0" smtClean="0"/>
          </a:p>
        </p:txBody>
      </p:sp>
      <p:sp>
        <p:nvSpPr>
          <p:cNvPr id="5" name="Slide Number Placeholder 4"/>
          <p:cNvSpPr>
            <a:spLocks noGrp="1"/>
          </p:cNvSpPr>
          <p:nvPr>
            <p:ph type="sldNum" sz="quarter" idx="12"/>
          </p:nvPr>
        </p:nvSpPr>
        <p:spPr/>
        <p:txBody>
          <a:bodyPr/>
          <a:lstStyle/>
          <a:p>
            <a:fld id="{6C0DF901-2735-402D-9454-065A719B2FD1}" type="slidenum">
              <a:rPr lang="sl-SI" smtClean="0"/>
              <a:pPr/>
              <a:t>5</a:t>
            </a:fld>
            <a:endParaRPr lang="sl-SI" dirty="0"/>
          </a:p>
        </p:txBody>
      </p:sp>
      <p:sp>
        <p:nvSpPr>
          <p:cNvPr id="6" name="Title 1"/>
          <p:cNvSpPr>
            <a:spLocks noGrp="1"/>
          </p:cNvSpPr>
          <p:nvPr>
            <p:ph type="title"/>
          </p:nvPr>
        </p:nvSpPr>
        <p:spPr>
          <a:xfrm>
            <a:off x="285720" y="704088"/>
            <a:ext cx="8715436" cy="1010400"/>
          </a:xfrm>
        </p:spPr>
        <p:txBody>
          <a:bodyPr>
            <a:normAutofit/>
          </a:bodyPr>
          <a:lstStyle/>
          <a:p>
            <a:pPr algn="ctr"/>
            <a:r>
              <a:rPr lang="sl-SI" sz="2800" b="1" dirty="0" smtClean="0">
                <a:solidFill>
                  <a:schemeClr val="tx1">
                    <a:lumMod val="50000"/>
                    <a:lumOff val="50000"/>
                  </a:schemeClr>
                </a:solidFill>
              </a:rPr>
              <a:t>Izračun prilagojene stopnje recikliranja in priprave za ponovno uporabo</a:t>
            </a:r>
            <a:endParaRPr lang="sl-SI" sz="2800" b="1" dirty="0">
              <a:solidFill>
                <a:schemeClr val="tx1">
                  <a:lumMod val="50000"/>
                  <a:lumOff val="50000"/>
                </a:schemeClr>
              </a:solidFill>
            </a:endParaRPr>
          </a:p>
        </p:txBody>
      </p:sp>
      <p:sp>
        <p:nvSpPr>
          <p:cNvPr id="7" name="Content Placeholder 2"/>
          <p:cNvSpPr>
            <a:spLocks noGrp="1"/>
          </p:cNvSpPr>
          <p:nvPr>
            <p:ph idx="1"/>
          </p:nvPr>
        </p:nvSpPr>
        <p:spPr>
          <a:xfrm>
            <a:off x="457200" y="1935480"/>
            <a:ext cx="8229600" cy="4389120"/>
          </a:xfrm>
        </p:spPr>
        <p:txBody>
          <a:bodyPr>
            <a:normAutofit/>
          </a:bodyPr>
          <a:lstStyle/>
          <a:p>
            <a:pPr>
              <a:buNone/>
            </a:pPr>
            <a:r>
              <a:rPr lang="sl-SI" sz="1800" dirty="0" smtClean="0"/>
              <a:t>	</a:t>
            </a:r>
            <a:r>
              <a:rPr lang="sl-SI" dirty="0" smtClean="0">
                <a:solidFill>
                  <a:srgbClr val="FF0000"/>
                </a:solidFill>
              </a:rPr>
              <a:t>Države članice za izračun prilagojene stopnje recikliranja in priprave za ponovno uporabo v skladu s členom </a:t>
            </a:r>
            <a:r>
              <a:rPr lang="sl-SI" u="sng" dirty="0" smtClean="0">
                <a:solidFill>
                  <a:srgbClr val="FF0000"/>
                </a:solidFill>
              </a:rPr>
              <a:t>11(2)(c) in (d) </a:t>
            </a:r>
            <a:r>
              <a:rPr lang="sl-SI" dirty="0" smtClean="0">
                <a:solidFill>
                  <a:srgbClr val="FF0000"/>
                </a:solidFill>
              </a:rPr>
              <a:t>ter členom 11(3) uporabijo naslednjo enačbo:</a:t>
            </a:r>
          </a:p>
          <a:p>
            <a:pPr>
              <a:buNone/>
            </a:pPr>
            <a:endParaRPr lang="sl-SI" dirty="0" smtClean="0">
              <a:solidFill>
                <a:srgbClr val="FF0000"/>
              </a:solidFill>
            </a:endParaRPr>
          </a:p>
          <a:p>
            <a:pPr algn="ctr">
              <a:buNone/>
            </a:pPr>
            <a:r>
              <a:rPr lang="sl-SI" dirty="0" smtClean="0">
                <a:solidFill>
                  <a:srgbClr val="FF0000"/>
                </a:solidFill>
              </a:rPr>
              <a:t>E=(A+R)*100/(P+R)</a:t>
            </a:r>
          </a:p>
          <a:p>
            <a:pPr>
              <a:buNone/>
            </a:pPr>
            <a:r>
              <a:rPr lang="sl-SI" dirty="0" smtClean="0">
                <a:solidFill>
                  <a:srgbClr val="FF0000"/>
                </a:solidFill>
              </a:rPr>
              <a:t>kjer je:</a:t>
            </a:r>
          </a:p>
          <a:p>
            <a:pPr>
              <a:buNone/>
            </a:pPr>
            <a:endParaRPr lang="sl-SI" dirty="0" smtClean="0">
              <a:solidFill>
                <a:srgbClr val="FF0000"/>
              </a:solidFill>
            </a:endParaRPr>
          </a:p>
          <a:p>
            <a:pPr>
              <a:buNone/>
            </a:pPr>
            <a:r>
              <a:rPr lang="sl-SI" dirty="0" smtClean="0">
                <a:solidFill>
                  <a:srgbClr val="FF0000"/>
                </a:solidFill>
              </a:rPr>
              <a:t>E: prilagojena stopnja recikliranja in ponovne uporabe v danem letu;</a:t>
            </a:r>
          </a:p>
          <a:p>
            <a:pPr>
              <a:buNone/>
            </a:pPr>
            <a:r>
              <a:rPr lang="sl-SI" dirty="0" smtClean="0">
                <a:solidFill>
                  <a:srgbClr val="FF0000"/>
                </a:solidFill>
              </a:rPr>
              <a:t>A: teža recikliranih ali za ponovno uporabo pripravljenih komunalnih odpadkov v danem letu;</a:t>
            </a:r>
          </a:p>
          <a:p>
            <a:pPr>
              <a:buNone/>
            </a:pPr>
            <a:r>
              <a:rPr lang="sl-SI" dirty="0" smtClean="0">
                <a:solidFill>
                  <a:srgbClr val="FF0000"/>
                </a:solidFill>
              </a:rPr>
              <a:t>R: teža proizvodov in sestavnih delov proizvodov, pripravljenih za ponovno uporabo v danem letu;</a:t>
            </a:r>
          </a:p>
          <a:p>
            <a:pPr>
              <a:buNone/>
            </a:pPr>
            <a:r>
              <a:rPr lang="sl-SI" dirty="0" smtClean="0">
                <a:solidFill>
                  <a:srgbClr val="FF0000"/>
                </a:solidFill>
              </a:rPr>
              <a:t>P: teža komunalnih odpadkov, nastalih v danem letu.</a:t>
            </a:r>
          </a:p>
          <a:p>
            <a:pPr>
              <a:buNone/>
            </a:pPr>
            <a:endParaRPr lang="sl-SI" sz="1800" dirty="0" smtClean="0"/>
          </a:p>
          <a:p>
            <a:pPr>
              <a:buNone/>
            </a:pPr>
            <a:endParaRPr lang="sl-SI"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sl-SI" dirty="0" smtClean="0"/>
              <a:t>Rogaška Slatina, 13. - 14. oktober 2016</a:t>
            </a:r>
          </a:p>
        </p:txBody>
      </p:sp>
      <p:sp>
        <p:nvSpPr>
          <p:cNvPr id="5" name="Slide Number Placeholder 4"/>
          <p:cNvSpPr>
            <a:spLocks noGrp="1"/>
          </p:cNvSpPr>
          <p:nvPr>
            <p:ph type="sldNum" sz="quarter" idx="12"/>
          </p:nvPr>
        </p:nvSpPr>
        <p:spPr/>
        <p:txBody>
          <a:bodyPr/>
          <a:lstStyle/>
          <a:p>
            <a:fld id="{6C0DF901-2735-402D-9454-065A719B2FD1}" type="slidenum">
              <a:rPr lang="sl-SI" smtClean="0"/>
              <a:pPr/>
              <a:t>6</a:t>
            </a:fld>
            <a:endParaRPr lang="sl-SI" dirty="0"/>
          </a:p>
        </p:txBody>
      </p:sp>
      <p:sp>
        <p:nvSpPr>
          <p:cNvPr id="6" name="Title 1"/>
          <p:cNvSpPr>
            <a:spLocks noGrp="1"/>
          </p:cNvSpPr>
          <p:nvPr>
            <p:ph type="title"/>
          </p:nvPr>
        </p:nvSpPr>
        <p:spPr>
          <a:xfrm>
            <a:off x="285720" y="704088"/>
            <a:ext cx="8715436" cy="1010400"/>
          </a:xfrm>
        </p:spPr>
        <p:txBody>
          <a:bodyPr>
            <a:normAutofit/>
          </a:bodyPr>
          <a:lstStyle/>
          <a:p>
            <a:pPr algn="ctr"/>
            <a:r>
              <a:rPr lang="sl-SI" sz="2800" b="1" dirty="0" smtClean="0">
                <a:solidFill>
                  <a:schemeClr val="tx1">
                    <a:lumMod val="50000"/>
                    <a:lumOff val="50000"/>
                  </a:schemeClr>
                </a:solidFill>
              </a:rPr>
              <a:t>Izjema pri izračunu doseganja ciljev recikliranja komunalnih odpadkov</a:t>
            </a:r>
            <a:endParaRPr lang="sl-SI" sz="2800" b="1" dirty="0">
              <a:solidFill>
                <a:schemeClr val="tx1">
                  <a:lumMod val="50000"/>
                  <a:lumOff val="50000"/>
                </a:schemeClr>
              </a:solidFill>
            </a:endParaRPr>
          </a:p>
        </p:txBody>
      </p:sp>
      <p:sp>
        <p:nvSpPr>
          <p:cNvPr id="7" name="Content Placeholder 2"/>
          <p:cNvSpPr>
            <a:spLocks noGrp="1"/>
          </p:cNvSpPr>
          <p:nvPr>
            <p:ph idx="1"/>
          </p:nvPr>
        </p:nvSpPr>
        <p:spPr>
          <a:xfrm>
            <a:off x="457200" y="1935480"/>
            <a:ext cx="8229600" cy="4389120"/>
          </a:xfrm>
        </p:spPr>
        <p:txBody>
          <a:bodyPr>
            <a:normAutofit fontScale="92500" lnSpcReduction="10000"/>
          </a:bodyPr>
          <a:lstStyle/>
          <a:p>
            <a:pPr algn="ctr">
              <a:buNone/>
            </a:pPr>
            <a:r>
              <a:rPr lang="sl-SI" sz="1800" dirty="0" smtClean="0"/>
              <a:t>	</a:t>
            </a:r>
            <a:r>
              <a:rPr lang="sl-SI" sz="1700" b="1" dirty="0" smtClean="0">
                <a:solidFill>
                  <a:srgbClr val="FF0000"/>
                </a:solidFill>
              </a:rPr>
              <a:t>Člen 11a</a:t>
            </a:r>
          </a:p>
          <a:p>
            <a:pPr algn="ctr">
              <a:buNone/>
            </a:pPr>
            <a:r>
              <a:rPr lang="sl-SI" sz="1700" b="1" dirty="0" smtClean="0">
                <a:solidFill>
                  <a:srgbClr val="FF0000"/>
                </a:solidFill>
              </a:rPr>
              <a:t>Pravila za izračun doseganja ciljev iz člena 11</a:t>
            </a:r>
          </a:p>
          <a:p>
            <a:pPr>
              <a:buNone/>
            </a:pPr>
            <a:endParaRPr lang="sl-SI" sz="1700" dirty="0" smtClean="0">
              <a:solidFill>
                <a:srgbClr val="FF0000"/>
              </a:solidFill>
            </a:endParaRPr>
          </a:p>
          <a:p>
            <a:pPr>
              <a:buNone/>
            </a:pPr>
            <a:r>
              <a:rPr lang="sl-SI" sz="1700" dirty="0" smtClean="0">
                <a:solidFill>
                  <a:srgbClr val="FF0000"/>
                </a:solidFill>
              </a:rPr>
              <a:t>	(3) Z odstopanjem od odstavka 1 se teža izhodnih količin iz katere koli dejavnosti sortiranja lahko sporoči kot teža recikliranih komunalnih odpadkov, pod pogojem, da:</a:t>
            </a:r>
          </a:p>
          <a:p>
            <a:pPr>
              <a:buNone/>
            </a:pPr>
            <a:r>
              <a:rPr lang="sl-SI" sz="1700" dirty="0" smtClean="0">
                <a:solidFill>
                  <a:srgbClr val="FF0000"/>
                </a:solidFill>
              </a:rPr>
              <a:t>	(a) se takšni izhodni odpadki pošljejo v </a:t>
            </a:r>
            <a:r>
              <a:rPr lang="sl-SI" sz="1700" u="sng" dirty="0" smtClean="0">
                <a:solidFill>
                  <a:srgbClr val="FF0000"/>
                </a:solidFill>
              </a:rPr>
              <a:t>končni postopek recikliranja</a:t>
            </a:r>
            <a:r>
              <a:rPr lang="sl-SI" sz="1700" dirty="0" smtClean="0">
                <a:solidFill>
                  <a:srgbClr val="FF0000"/>
                </a:solidFill>
              </a:rPr>
              <a:t>,</a:t>
            </a:r>
          </a:p>
          <a:p>
            <a:pPr>
              <a:buNone/>
            </a:pPr>
            <a:r>
              <a:rPr lang="sl-SI" sz="1700" dirty="0" smtClean="0">
                <a:solidFill>
                  <a:srgbClr val="FF0000"/>
                </a:solidFill>
              </a:rPr>
              <a:t>	(b) je teža materialov ali snovi, ki se ne pošljejo v končni postopek recikliranja in se odstranijo ali se uporabijo za energijsko predelavo, manjša </a:t>
            </a:r>
            <a:r>
              <a:rPr lang="sl-SI" sz="1700" u="sng" dirty="0" smtClean="0">
                <a:solidFill>
                  <a:srgbClr val="FF0000"/>
                </a:solidFill>
              </a:rPr>
              <a:t>od 10 % skupne teže</a:t>
            </a:r>
            <a:r>
              <a:rPr lang="sl-SI" sz="1700" dirty="0" smtClean="0">
                <a:solidFill>
                  <a:srgbClr val="FF0000"/>
                </a:solidFill>
              </a:rPr>
              <a:t>, ki se sporoči kot reciklirana.</a:t>
            </a:r>
          </a:p>
          <a:p>
            <a:pPr>
              <a:buNone/>
            </a:pPr>
            <a:r>
              <a:rPr lang="sl-SI" sz="1700" dirty="0" smtClean="0">
                <a:solidFill>
                  <a:srgbClr val="FF0000"/>
                </a:solidFill>
              </a:rPr>
              <a:t>………</a:t>
            </a:r>
          </a:p>
          <a:p>
            <a:pPr>
              <a:buNone/>
            </a:pPr>
            <a:r>
              <a:rPr lang="sl-SI" sz="1700" dirty="0" smtClean="0">
                <a:solidFill>
                  <a:srgbClr val="FF0000"/>
                </a:solidFill>
              </a:rPr>
              <a:t>……….</a:t>
            </a:r>
          </a:p>
          <a:p>
            <a:pPr>
              <a:buNone/>
            </a:pPr>
            <a:endParaRPr lang="sl-SI" sz="1700" dirty="0" smtClean="0">
              <a:solidFill>
                <a:srgbClr val="FF0000"/>
              </a:solidFill>
            </a:endParaRPr>
          </a:p>
          <a:p>
            <a:pPr>
              <a:buNone/>
            </a:pPr>
            <a:r>
              <a:rPr lang="sl-SI" sz="1700" dirty="0" smtClean="0">
                <a:solidFill>
                  <a:srgbClr val="FF0000"/>
                </a:solidFill>
              </a:rPr>
              <a:t>	(7) Odpadki, poslani v drugo državo članico za namene priprave za ponovno uporabo, recikliranje ali zasipanje v tej drugi državi članici, se lahko količini, ki se upošteva za izračun doseganja ciljev iz </a:t>
            </a:r>
            <a:r>
              <a:rPr lang="sl-SI" sz="1700" u="sng" dirty="0" smtClean="0">
                <a:solidFill>
                  <a:srgbClr val="FF0000"/>
                </a:solidFill>
              </a:rPr>
              <a:t>člena 11(2) </a:t>
            </a:r>
            <a:r>
              <a:rPr lang="sl-SI" sz="1700" dirty="0" smtClean="0">
                <a:solidFill>
                  <a:srgbClr val="FF0000"/>
                </a:solidFill>
              </a:rPr>
              <a:t>in (3), prištejejo samo v tisti državi članici, kjer so bili zbrani.</a:t>
            </a:r>
          </a:p>
          <a:p>
            <a:pPr>
              <a:buNone/>
            </a:pPr>
            <a:endParaRPr lang="sl-SI" sz="1800" dirty="0" smtClean="0"/>
          </a:p>
          <a:p>
            <a:pPr>
              <a:buNone/>
            </a:pPr>
            <a:endParaRPr lang="sl-SI" sz="1800" dirty="0" smtClean="0"/>
          </a:p>
          <a:p>
            <a:pPr>
              <a:buNone/>
            </a:pPr>
            <a:endParaRPr lang="sl-SI" sz="1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4282" y="142852"/>
            <a:ext cx="8715436" cy="10104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l-SI" sz="2800" b="1" dirty="0" smtClean="0">
                <a:solidFill>
                  <a:schemeClr val="tx1">
                    <a:lumMod val="50000"/>
                    <a:lumOff val="50000"/>
                  </a:schemeClr>
                </a:solidFill>
                <a:latin typeface="Arial" pitchFamily="34" charset="0"/>
                <a:ea typeface="+mj-ea"/>
                <a:cs typeface="Arial" pitchFamily="34" charset="0"/>
              </a:rPr>
              <a:t>R</a:t>
            </a:r>
            <a:r>
              <a:rPr kumimoji="0" lang="sl-SI" sz="2800" b="1" i="0" u="none" strike="noStrike" kern="1200" cap="none" spc="0" normalizeH="0" baseline="0" noProof="0" dirty="0" err="1" smtClean="0">
                <a:ln>
                  <a:noFill/>
                </a:ln>
                <a:solidFill>
                  <a:schemeClr val="tx1">
                    <a:lumMod val="50000"/>
                    <a:lumOff val="50000"/>
                  </a:schemeClr>
                </a:solidFill>
                <a:effectLst/>
                <a:uLnTx/>
                <a:uFillTx/>
                <a:latin typeface="Arial" pitchFamily="34" charset="0"/>
                <a:ea typeface="+mj-ea"/>
                <a:cs typeface="Arial" pitchFamily="34" charset="0"/>
              </a:rPr>
              <a:t>ačunski</a:t>
            </a:r>
            <a:r>
              <a:rPr kumimoji="0" lang="sl-SI" sz="2800" b="1" i="0" u="none" strike="noStrike" kern="1200" cap="none" spc="0" normalizeH="0" baseline="0" noProof="0" dirty="0" smtClean="0">
                <a:ln>
                  <a:noFill/>
                </a:ln>
                <a:solidFill>
                  <a:schemeClr val="tx1">
                    <a:lumMod val="50000"/>
                    <a:lumOff val="50000"/>
                  </a:schemeClr>
                </a:solidFill>
                <a:effectLst/>
                <a:uLnTx/>
                <a:uFillTx/>
                <a:latin typeface="Arial" pitchFamily="34" charset="0"/>
                <a:ea typeface="+mj-ea"/>
                <a:cs typeface="Arial" pitchFamily="34" charset="0"/>
              </a:rPr>
              <a:t> model za vrednotenje scenarijev ravnanja s komunalnimi odpadki</a:t>
            </a:r>
            <a:endParaRPr kumimoji="0" lang="sl-SI" sz="2800" b="1" i="0" u="none" strike="noStrike" kern="1200" cap="none" spc="0" normalizeH="0" baseline="0" noProof="0" dirty="0">
              <a:ln>
                <a:noFill/>
              </a:ln>
              <a:solidFill>
                <a:schemeClr val="tx1">
                  <a:lumMod val="50000"/>
                  <a:lumOff val="50000"/>
                </a:schemeClr>
              </a:solidFill>
              <a:effectLst/>
              <a:uLnTx/>
              <a:uFillTx/>
              <a:latin typeface="Arial" pitchFamily="34" charset="0"/>
              <a:ea typeface="+mj-ea"/>
              <a:cs typeface="Arial" pitchFamily="34" charset="0"/>
            </a:endParaRPr>
          </a:p>
        </p:txBody>
      </p:sp>
      <p:sp>
        <p:nvSpPr>
          <p:cNvPr id="3" name="Content Placeholder 2"/>
          <p:cNvSpPr txBox="1">
            <a:spLocks/>
          </p:cNvSpPr>
          <p:nvPr/>
        </p:nvSpPr>
        <p:spPr>
          <a:xfrm>
            <a:off x="0" y="1142984"/>
            <a:ext cx="9144000" cy="2357454"/>
          </a:xfrm>
          <a:prstGeom prst="rect">
            <a:avLst/>
          </a:prstGeom>
        </p:spPr>
        <p:txBody>
          <a:bodyPr>
            <a:normAutofit/>
          </a:bodyPr>
          <a:lstStyle/>
          <a:p>
            <a:pPr marL="274320" lvl="0" indent="-274320">
              <a:spcBef>
                <a:spcPct val="20000"/>
              </a:spcBef>
              <a:buClr>
                <a:schemeClr val="accent3"/>
              </a:buClr>
              <a:buSzPct val="95000"/>
            </a:pPr>
            <a:r>
              <a:rPr lang="sl-SI" dirty="0" smtClean="0">
                <a:latin typeface="Arial" pitchFamily="34" charset="0"/>
                <a:cs typeface="Arial" pitchFamily="34" charset="0"/>
              </a:rPr>
              <a:t>	</a:t>
            </a:r>
            <a:r>
              <a:rPr lang="sl-SI" sz="1600" dirty="0" smtClean="0">
                <a:latin typeface="Arial" pitchFamily="34" charset="0"/>
                <a:cs typeface="Arial" pitchFamily="34" charset="0"/>
              </a:rPr>
              <a:t>Računski model za vrednotenje scenarijev ravnanja s komunalnimi odpadki je namenjen vrednotenju tokov vseh frakcij komunalnih odpadkov ob </a:t>
            </a:r>
            <a:r>
              <a:rPr lang="sl-SI" sz="1600" u="sng" dirty="0" smtClean="0">
                <a:solidFill>
                  <a:srgbClr val="FF0000"/>
                </a:solidFill>
                <a:latin typeface="Arial" pitchFamily="34" charset="0"/>
                <a:cs typeface="Arial" pitchFamily="34" charset="0"/>
              </a:rPr>
              <a:t>naslednjih predpostavkah</a:t>
            </a:r>
            <a:r>
              <a:rPr lang="sl-SI" sz="1600" dirty="0" smtClean="0">
                <a:latin typeface="Arial" pitchFamily="34" charset="0"/>
                <a:cs typeface="Arial" pitchFamily="34" charset="0"/>
              </a:rPr>
              <a:t>:</a:t>
            </a:r>
          </a:p>
          <a:p>
            <a:pPr marL="274320" lvl="0" indent="-274320">
              <a:spcBef>
                <a:spcPct val="20000"/>
              </a:spcBef>
              <a:buClr>
                <a:schemeClr val="accent3"/>
              </a:buClr>
              <a:buSzPct val="95000"/>
            </a:pPr>
            <a:r>
              <a:rPr lang="sl-SI" sz="1600" dirty="0" smtClean="0">
                <a:latin typeface="Arial" pitchFamily="34" charset="0"/>
                <a:cs typeface="Arial" pitchFamily="34" charset="0"/>
              </a:rPr>
              <a:t>-	tokovi frakcij komunalnih odpadkov so obravnavani kot letne povprečne vrednosti,</a:t>
            </a:r>
          </a:p>
          <a:p>
            <a:pPr marL="274320" lvl="0" indent="-274320">
              <a:spcBef>
                <a:spcPct val="20000"/>
              </a:spcBef>
              <a:buClr>
                <a:schemeClr val="accent3"/>
              </a:buClr>
              <a:buSzPct val="95000"/>
            </a:pPr>
            <a:r>
              <a:rPr lang="sl-SI" sz="1600" dirty="0" smtClean="0">
                <a:latin typeface="Arial" pitchFamily="34" charset="0"/>
                <a:cs typeface="Arial" pitchFamily="34" charset="0"/>
              </a:rPr>
              <a:t>-	ostanki predelave komunalnih odpadkov se prištevajo k letni količini odstranjevanja, </a:t>
            </a:r>
          </a:p>
          <a:p>
            <a:pPr marL="274320" lvl="0" indent="-274320">
              <a:spcBef>
                <a:spcPct val="20000"/>
              </a:spcBef>
              <a:buClr>
                <a:schemeClr val="accent3"/>
              </a:buClr>
              <a:buSzPct val="95000"/>
            </a:pPr>
            <a:r>
              <a:rPr lang="sl-SI" sz="1600" dirty="0" smtClean="0">
                <a:latin typeface="Arial" pitchFamily="34" charset="0"/>
                <a:cs typeface="Arial" pitchFamily="34" charset="0"/>
              </a:rPr>
              <a:t>-	letne količine frakcij, ki so izločene iz mešanih komunalnih odpadkov, so prištete k predelavi,</a:t>
            </a:r>
          </a:p>
          <a:p>
            <a:pPr marL="274320" lvl="0" indent="-274320">
              <a:spcBef>
                <a:spcPct val="20000"/>
              </a:spcBef>
              <a:buClr>
                <a:schemeClr val="accent3"/>
              </a:buClr>
              <a:buSzPct val="95000"/>
            </a:pPr>
            <a:r>
              <a:rPr lang="sl-SI" sz="1600" dirty="0" smtClean="0">
                <a:latin typeface="Arial" pitchFamily="34" charset="0"/>
                <a:cs typeface="Arial" pitchFamily="34" charset="0"/>
              </a:rPr>
              <a:t>-	ostanki sežiganja gorljivih frakcij komunalnih odpadkov niso vključeni v model in so naknadno prišteti k letnim količinam odlaganja komunalnih odpadkov.</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sl-SI" sz="1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pic>
        <p:nvPicPr>
          <p:cNvPr id="4" name="Slika 3"/>
          <p:cNvPicPr/>
          <p:nvPr/>
        </p:nvPicPr>
        <p:blipFill>
          <a:blip r:embed="rId2" cstate="print"/>
          <a:srcRect/>
          <a:stretch>
            <a:fillRect/>
          </a:stretch>
        </p:blipFill>
        <p:spPr bwMode="auto">
          <a:xfrm>
            <a:off x="3000364" y="3643314"/>
            <a:ext cx="4936236" cy="3009900"/>
          </a:xfrm>
          <a:prstGeom prst="rect">
            <a:avLst/>
          </a:prstGeom>
          <a:noFill/>
          <a:ln w="9525">
            <a:noFill/>
            <a:miter lim="800000"/>
            <a:headEnd/>
            <a:tailEnd/>
          </a:ln>
        </p:spPr>
      </p:pic>
      <p:sp>
        <p:nvSpPr>
          <p:cNvPr id="5" name="Date Placeholder 3"/>
          <p:cNvSpPr txBox="1">
            <a:spLocks/>
          </p:cNvSpPr>
          <p:nvPr/>
        </p:nvSpPr>
        <p:spPr>
          <a:xfrm>
            <a:off x="142844" y="6357958"/>
            <a:ext cx="3071834"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l-SI" sz="1200" b="0" i="0" u="none" strike="noStrike" kern="1200" cap="none" spc="0" normalizeH="0" baseline="0" noProof="0" dirty="0" smtClean="0">
                <a:ln>
                  <a:noFill/>
                </a:ln>
                <a:solidFill>
                  <a:schemeClr val="accent1">
                    <a:lumMod val="60000"/>
                    <a:lumOff val="40000"/>
                  </a:schemeClr>
                </a:solidFill>
                <a:effectLst/>
                <a:uLnTx/>
                <a:uFillTx/>
                <a:latin typeface="Arial" pitchFamily="34" charset="0"/>
                <a:cs typeface="Arial" pitchFamily="34" charset="0"/>
              </a:rPr>
              <a:t>Rogaška Slatina, 13. - 14. oktober 2016</a:t>
            </a:r>
          </a:p>
        </p:txBody>
      </p:sp>
      <p:sp>
        <p:nvSpPr>
          <p:cNvPr id="6" name="Slide Number Placeholder 4"/>
          <p:cNvSpPr txBox="1">
            <a:spLocks/>
          </p:cNvSpPr>
          <p:nvPr/>
        </p:nvSpPr>
        <p:spPr>
          <a:xfrm>
            <a:off x="8215338" y="6357958"/>
            <a:ext cx="7620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C0DF901-2735-402D-9454-065A719B2FD1}" type="slidenum">
              <a:rPr kumimoji="0" lang="sl-SI" sz="1200" b="0" i="0" u="none" strike="noStrike" kern="1200" cap="none" spc="0" normalizeH="0" baseline="0" noProof="0" smtClean="0">
                <a:ln>
                  <a:noFill/>
                </a:ln>
                <a:solidFill>
                  <a:schemeClr val="accent1">
                    <a:lumMod val="75000"/>
                  </a:schemeClr>
                </a:solidFill>
                <a:effectLst/>
                <a:uLnTx/>
                <a:uFillTx/>
                <a:latin typeface="Arial" pitchFamily="34" charset="0"/>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sl-SI" sz="1200" b="0" i="0" u="none" strike="noStrike" kern="1200" cap="none" spc="0" normalizeH="0" baseline="0" noProof="0" dirty="0">
              <a:ln>
                <a:noFill/>
              </a:ln>
              <a:solidFill>
                <a:schemeClr val="accent1">
                  <a:lumMod val="75000"/>
                </a:schemeClr>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sl-SI" dirty="0" smtClean="0"/>
              <a:t>Rogaška Slatina, 13. - 14. oktober 2016</a:t>
            </a:r>
          </a:p>
        </p:txBody>
      </p:sp>
      <p:sp>
        <p:nvSpPr>
          <p:cNvPr id="5" name="Slide Number Placeholder 4"/>
          <p:cNvSpPr>
            <a:spLocks noGrp="1"/>
          </p:cNvSpPr>
          <p:nvPr>
            <p:ph type="sldNum" sz="quarter" idx="12"/>
          </p:nvPr>
        </p:nvSpPr>
        <p:spPr/>
        <p:txBody>
          <a:bodyPr/>
          <a:lstStyle/>
          <a:p>
            <a:fld id="{6C0DF901-2735-402D-9454-065A719B2FD1}" type="slidenum">
              <a:rPr lang="sl-SI" smtClean="0"/>
              <a:pPr/>
              <a:t>8</a:t>
            </a:fld>
            <a:endParaRPr lang="sl-SI" dirty="0"/>
          </a:p>
        </p:txBody>
      </p:sp>
      <p:sp>
        <p:nvSpPr>
          <p:cNvPr id="6" name="Title 1"/>
          <p:cNvSpPr>
            <a:spLocks noGrp="1"/>
          </p:cNvSpPr>
          <p:nvPr>
            <p:ph type="title"/>
          </p:nvPr>
        </p:nvSpPr>
        <p:spPr>
          <a:xfrm>
            <a:off x="285720" y="704088"/>
            <a:ext cx="8715436" cy="1010400"/>
          </a:xfrm>
        </p:spPr>
        <p:txBody>
          <a:bodyPr>
            <a:normAutofit fontScale="90000"/>
          </a:bodyPr>
          <a:lstStyle/>
          <a:p>
            <a:pPr algn="ctr"/>
            <a:r>
              <a:rPr lang="sl-SI" sz="2800" b="1" dirty="0" smtClean="0">
                <a:solidFill>
                  <a:schemeClr val="tx1">
                    <a:lumMod val="50000"/>
                    <a:lumOff val="50000"/>
                  </a:schemeClr>
                </a:solidFill>
              </a:rPr>
              <a:t>Operativni program ravnanja s komunalnimi odpadki</a:t>
            </a:r>
            <a:br>
              <a:rPr lang="sl-SI" sz="2800" b="1" dirty="0" smtClean="0">
                <a:solidFill>
                  <a:schemeClr val="tx1">
                    <a:lumMod val="50000"/>
                    <a:lumOff val="50000"/>
                  </a:schemeClr>
                </a:solidFill>
              </a:rPr>
            </a:br>
            <a:r>
              <a:rPr lang="sl-SI" sz="2800" b="1" dirty="0" smtClean="0">
                <a:solidFill>
                  <a:schemeClr val="tx1">
                    <a:lumMod val="50000"/>
                    <a:lumOff val="50000"/>
                  </a:schemeClr>
                </a:solidFill>
              </a:rPr>
              <a:t>2 scenarija razvoja ravnanja s komunalnimi odpadki</a:t>
            </a:r>
            <a:endParaRPr lang="sl-SI" sz="2800" b="1" dirty="0">
              <a:solidFill>
                <a:schemeClr val="tx1">
                  <a:lumMod val="50000"/>
                  <a:lumOff val="50000"/>
                </a:schemeClr>
              </a:solidFill>
            </a:endParaRPr>
          </a:p>
        </p:txBody>
      </p:sp>
      <p:sp>
        <p:nvSpPr>
          <p:cNvPr id="7" name="Content Placeholder 2"/>
          <p:cNvSpPr>
            <a:spLocks noGrp="1"/>
          </p:cNvSpPr>
          <p:nvPr>
            <p:ph idx="1"/>
          </p:nvPr>
        </p:nvSpPr>
        <p:spPr>
          <a:xfrm>
            <a:off x="428596" y="1785926"/>
            <a:ext cx="8229600" cy="1571636"/>
          </a:xfrm>
        </p:spPr>
        <p:txBody>
          <a:bodyPr>
            <a:normAutofit/>
          </a:bodyPr>
          <a:lstStyle/>
          <a:p>
            <a:pPr>
              <a:buNone/>
            </a:pPr>
            <a:r>
              <a:rPr lang="sl-SI" sz="1800" dirty="0" smtClean="0"/>
              <a:t>	</a:t>
            </a:r>
            <a:r>
              <a:rPr lang="sl-SI" sz="1600" b="1" u="sng" dirty="0" smtClean="0"/>
              <a:t>2 scenarija </a:t>
            </a:r>
            <a:r>
              <a:rPr lang="sl-SI" sz="1600" dirty="0" smtClean="0"/>
              <a:t>ravnanja s komunalnimi odpadki: </a:t>
            </a:r>
          </a:p>
          <a:p>
            <a:pPr>
              <a:buNone/>
            </a:pPr>
            <a:r>
              <a:rPr lang="sl-SI" sz="1600" dirty="0" smtClean="0"/>
              <a:t>	- “scenarij I” (scenarij najmanjšega obsega) </a:t>
            </a:r>
          </a:p>
          <a:p>
            <a:pPr>
              <a:buNone/>
            </a:pPr>
            <a:r>
              <a:rPr lang="sl-SI" sz="1600" dirty="0" smtClean="0"/>
              <a:t>	- “scenarij II” (scenarij izvedljivega obsega) </a:t>
            </a:r>
          </a:p>
          <a:p>
            <a:pPr>
              <a:buNone/>
            </a:pPr>
            <a:r>
              <a:rPr lang="sl-SI" sz="1600" dirty="0" smtClean="0">
                <a:solidFill>
                  <a:srgbClr val="FF0000"/>
                </a:solidFill>
              </a:rPr>
              <a:t>	Na podlagi obeh scenarijev Slovenija dosega cilje recikliranja v letu 2020, cilje recikliranja v letu 2030 pa Slovenija dosega samo po “scenariju II”. </a:t>
            </a:r>
          </a:p>
          <a:p>
            <a:pPr>
              <a:buNone/>
            </a:pPr>
            <a:endParaRPr lang="sl-SI" sz="1600" dirty="0" smtClean="0"/>
          </a:p>
        </p:txBody>
      </p:sp>
      <p:pic>
        <p:nvPicPr>
          <p:cNvPr id="9217" name="Picture 1"/>
          <p:cNvPicPr>
            <a:picLocks noChangeAspect="1" noChangeArrowheads="1"/>
          </p:cNvPicPr>
          <p:nvPr/>
        </p:nvPicPr>
        <p:blipFill>
          <a:blip r:embed="rId2" cstate="print"/>
          <a:srcRect/>
          <a:stretch>
            <a:fillRect/>
          </a:stretch>
        </p:blipFill>
        <p:spPr bwMode="auto">
          <a:xfrm>
            <a:off x="2214546" y="3357562"/>
            <a:ext cx="470535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sl-SI" smtClean="0"/>
              <a:t>Rogaška Slatina, 13. - 14. oktober 2016</a:t>
            </a:r>
            <a:endParaRPr lang="sl-SI" dirty="0" smtClean="0"/>
          </a:p>
        </p:txBody>
      </p:sp>
      <p:sp>
        <p:nvSpPr>
          <p:cNvPr id="5" name="Slide Number Placeholder 4"/>
          <p:cNvSpPr>
            <a:spLocks noGrp="1"/>
          </p:cNvSpPr>
          <p:nvPr>
            <p:ph type="sldNum" sz="quarter" idx="12"/>
          </p:nvPr>
        </p:nvSpPr>
        <p:spPr/>
        <p:txBody>
          <a:bodyPr/>
          <a:lstStyle/>
          <a:p>
            <a:fld id="{6C0DF901-2735-402D-9454-065A719B2FD1}" type="slidenum">
              <a:rPr lang="sl-SI" smtClean="0"/>
              <a:pPr/>
              <a:t>9</a:t>
            </a:fld>
            <a:endParaRPr lang="sl-SI" dirty="0"/>
          </a:p>
        </p:txBody>
      </p:sp>
      <p:sp>
        <p:nvSpPr>
          <p:cNvPr id="6" name="Title 1"/>
          <p:cNvSpPr>
            <a:spLocks noGrp="1"/>
          </p:cNvSpPr>
          <p:nvPr>
            <p:ph type="title"/>
          </p:nvPr>
        </p:nvSpPr>
        <p:spPr>
          <a:xfrm>
            <a:off x="285720" y="704088"/>
            <a:ext cx="8715436" cy="1010400"/>
          </a:xfrm>
        </p:spPr>
        <p:txBody>
          <a:bodyPr>
            <a:normAutofit fontScale="90000"/>
          </a:bodyPr>
          <a:lstStyle/>
          <a:p>
            <a:pPr algn="ctr"/>
            <a:r>
              <a:rPr lang="sl-SI" sz="2800" b="1" dirty="0" smtClean="0">
                <a:solidFill>
                  <a:schemeClr val="tx1">
                    <a:lumMod val="50000"/>
                    <a:lumOff val="50000"/>
                  </a:schemeClr>
                </a:solidFill>
              </a:rPr>
              <a:t>Operativni program ravnanja s komunalnimi odpadki</a:t>
            </a:r>
            <a:br>
              <a:rPr lang="sl-SI" sz="2800" b="1" dirty="0" smtClean="0">
                <a:solidFill>
                  <a:schemeClr val="tx1">
                    <a:lumMod val="50000"/>
                    <a:lumOff val="50000"/>
                  </a:schemeClr>
                </a:solidFill>
              </a:rPr>
            </a:br>
            <a:r>
              <a:rPr lang="sl-SI" sz="2800" b="1" dirty="0" smtClean="0">
                <a:solidFill>
                  <a:schemeClr val="tx1">
                    <a:lumMod val="50000"/>
                    <a:lumOff val="50000"/>
                  </a:schemeClr>
                </a:solidFill>
              </a:rPr>
              <a:t>V čem sta scenarija različna? </a:t>
            </a:r>
            <a:endParaRPr lang="sl-SI" sz="2800" b="1" dirty="0">
              <a:solidFill>
                <a:schemeClr val="tx1">
                  <a:lumMod val="50000"/>
                  <a:lumOff val="50000"/>
                </a:schemeClr>
              </a:solidFill>
            </a:endParaRPr>
          </a:p>
        </p:txBody>
      </p:sp>
      <p:sp>
        <p:nvSpPr>
          <p:cNvPr id="7" name="Content Placeholder 2"/>
          <p:cNvSpPr>
            <a:spLocks noGrp="1"/>
          </p:cNvSpPr>
          <p:nvPr>
            <p:ph idx="1"/>
          </p:nvPr>
        </p:nvSpPr>
        <p:spPr>
          <a:xfrm>
            <a:off x="428596" y="1785926"/>
            <a:ext cx="8229600" cy="2143140"/>
          </a:xfrm>
        </p:spPr>
        <p:txBody>
          <a:bodyPr>
            <a:normAutofit fontScale="77500" lnSpcReduction="20000"/>
          </a:bodyPr>
          <a:lstStyle/>
          <a:p>
            <a:pPr>
              <a:buNone/>
            </a:pPr>
            <a:r>
              <a:rPr lang="sl-SI" sz="1800" dirty="0" smtClean="0"/>
              <a:t>	</a:t>
            </a:r>
            <a:r>
              <a:rPr lang="sl-SI" sz="2100" b="1" u="sng" dirty="0" smtClean="0"/>
              <a:t>Oba scenarija </a:t>
            </a:r>
            <a:r>
              <a:rPr lang="sl-SI" sz="2100" dirty="0" smtClean="0"/>
              <a:t>ravnanja s komunalnimi odpadki predvidevata, da se vsi komunalni odpadki, ki so zbrani izven okvira javnih služb, oddajo v predelavo, letni delež ostankov, ki nastaja pri pripravi odpadkov za oddajo v predelavo, pa je manjši od 3 %.</a:t>
            </a:r>
          </a:p>
          <a:p>
            <a:pPr>
              <a:buNone/>
            </a:pPr>
            <a:endParaRPr lang="sl-SI" sz="2100" b="1" u="sng" dirty="0" smtClean="0"/>
          </a:p>
          <a:p>
            <a:pPr>
              <a:buNone/>
            </a:pPr>
            <a:r>
              <a:rPr lang="sl-SI" sz="2100" b="1" dirty="0" smtClean="0"/>
              <a:t>	</a:t>
            </a:r>
            <a:r>
              <a:rPr lang="sl-SI" sz="2100" b="1" u="sng" dirty="0" smtClean="0"/>
              <a:t>“Scenarij I” (scenarij najmanjšega obsega) </a:t>
            </a:r>
            <a:r>
              <a:rPr lang="sl-SI" sz="2100" dirty="0" smtClean="0"/>
              <a:t>predvideva za posamezne vrste odpadkov, ki se zbirajo v okviru izvajanja storitev javne službe, manj ločenega zbiranja frakcij in posledično manj oddaje odpadkov v predelavo, oziroma predvideva večje letne količine nastajanja mešanih komunalnih odpadkov, kot je to predvideno po </a:t>
            </a:r>
            <a:r>
              <a:rPr lang="sl-SI" sz="2100" b="1" u="sng" dirty="0" smtClean="0"/>
              <a:t>“Scenariju II) (scenarij izvedljivega obsega).  </a:t>
            </a:r>
          </a:p>
          <a:p>
            <a:pPr>
              <a:buNone/>
            </a:pPr>
            <a:endParaRPr lang="sl-SI" sz="1600" dirty="0" smtClean="0">
              <a:solidFill>
                <a:srgbClr val="FF0000"/>
              </a:solidFill>
            </a:endParaRPr>
          </a:p>
          <a:p>
            <a:pPr>
              <a:buNone/>
            </a:pPr>
            <a:endParaRPr lang="sl-SI" sz="1600" dirty="0" smtClean="0"/>
          </a:p>
        </p:txBody>
      </p:sp>
      <p:pic>
        <p:nvPicPr>
          <p:cNvPr id="8194" name="Picture 2"/>
          <p:cNvPicPr>
            <a:picLocks noChangeAspect="1" noChangeArrowheads="1"/>
          </p:cNvPicPr>
          <p:nvPr/>
        </p:nvPicPr>
        <p:blipFill>
          <a:blip r:embed="rId2" cstate="print"/>
          <a:srcRect/>
          <a:stretch>
            <a:fillRect/>
          </a:stretch>
        </p:blipFill>
        <p:spPr bwMode="auto">
          <a:xfrm>
            <a:off x="142844" y="5357826"/>
            <a:ext cx="8861454" cy="1200150"/>
          </a:xfrm>
          <a:prstGeom prst="rect">
            <a:avLst/>
          </a:prstGeom>
          <a:noFill/>
          <a:ln w="9525">
            <a:noFill/>
            <a:miter lim="800000"/>
            <a:headEnd/>
            <a:tailEnd/>
          </a:ln>
        </p:spPr>
      </p:pic>
      <p:pic>
        <p:nvPicPr>
          <p:cNvPr id="8195" name="Picture 3"/>
          <p:cNvPicPr>
            <a:picLocks noChangeAspect="1" noChangeArrowheads="1"/>
          </p:cNvPicPr>
          <p:nvPr/>
        </p:nvPicPr>
        <p:blipFill>
          <a:blip r:embed="rId3" cstate="print"/>
          <a:srcRect/>
          <a:stretch>
            <a:fillRect/>
          </a:stretch>
        </p:blipFill>
        <p:spPr bwMode="auto">
          <a:xfrm>
            <a:off x="142844" y="4000504"/>
            <a:ext cx="8836052" cy="1187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485</TotalTime>
  <Words>359</Words>
  <Application>Microsoft Office PowerPoint</Application>
  <PresentationFormat>Diaprojekcija na zaslonu (4:3)</PresentationFormat>
  <Paragraphs>156</Paragraphs>
  <Slides>14</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14</vt:i4>
      </vt:variant>
    </vt:vector>
  </HeadingPairs>
  <TitlesOfParts>
    <vt:vector size="19" baseType="lpstr">
      <vt:lpstr>Arial</vt:lpstr>
      <vt:lpstr>Calibri</vt:lpstr>
      <vt:lpstr>Constantia</vt:lpstr>
      <vt:lpstr>Wingdings 2</vt:lpstr>
      <vt:lpstr>Flow</vt:lpstr>
      <vt:lpstr>Kako do reciklažnih ciljev 2020 ?</vt:lpstr>
      <vt:lpstr>PowerPointova predstavitev</vt:lpstr>
      <vt:lpstr>Cilji recikliranja komunalnih odpadkov glede na predlog spremembe Direktive 2008/98/EU</vt:lpstr>
      <vt:lpstr>Izračun doseganja ciljev recikliranja komunalnih odpadkov</vt:lpstr>
      <vt:lpstr>Izračun prilagojene stopnje recikliranja in priprave za ponovno uporabo</vt:lpstr>
      <vt:lpstr>Izjema pri izračunu doseganja ciljev recikliranja komunalnih odpadkov</vt:lpstr>
      <vt:lpstr>PowerPointova predstavitev</vt:lpstr>
      <vt:lpstr>Operativni program ravnanja s komunalnimi odpadki 2 scenarija razvoja ravnanja s komunalnimi odpadki</vt:lpstr>
      <vt:lpstr>Operativni program ravnanja s komunalnimi odpadki V čem sta scenarija različna? </vt:lpstr>
      <vt:lpstr>Operativni program ravnanja s komunalnimi odpadki Kako se različnost scenarijev opazi? </vt:lpstr>
      <vt:lpstr>Operativni program ravnanja s komunalnimi odpadki Ali so parametri scenarijev realni? </vt:lpstr>
      <vt:lpstr>Operativni program ravnanja s komunalnimi odpadki Največja občutljivost scenarijev na parametre? </vt:lpstr>
      <vt:lpstr>Operativni program ravnanja s komunalnimi odpadki Občutljivost na parameter recikliranja plastike? </vt:lpstr>
      <vt:lpstr>Operativni program ravnanja s komunalnimi odpadki Občutljivost na recikliranje bioloških odpadkov? </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NT</dc:creator>
  <cp:lastModifiedBy>Žunkovič Petra</cp:lastModifiedBy>
  <cp:revision>54</cp:revision>
  <dcterms:created xsi:type="dcterms:W3CDTF">2016-10-01T11:16:55Z</dcterms:created>
  <dcterms:modified xsi:type="dcterms:W3CDTF">2016-10-03T06:45:39Z</dcterms:modified>
</cp:coreProperties>
</file>